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776" r:id="rId1"/>
  </p:sldMasterIdLst>
  <p:notesMasterIdLst>
    <p:notesMasterId r:id="rId24"/>
  </p:notesMasterIdLst>
  <p:handoutMasterIdLst>
    <p:handoutMasterId r:id="rId25"/>
  </p:handoutMasterIdLst>
  <p:sldIdLst>
    <p:sldId id="797" r:id="rId2"/>
    <p:sldId id="798" r:id="rId3"/>
    <p:sldId id="799" r:id="rId4"/>
    <p:sldId id="800" r:id="rId5"/>
    <p:sldId id="801" r:id="rId6"/>
    <p:sldId id="802" r:id="rId7"/>
    <p:sldId id="803" r:id="rId8"/>
    <p:sldId id="804" r:id="rId9"/>
    <p:sldId id="805" r:id="rId10"/>
    <p:sldId id="806" r:id="rId11"/>
    <p:sldId id="807" r:id="rId12"/>
    <p:sldId id="808" r:id="rId13"/>
    <p:sldId id="809" r:id="rId14"/>
    <p:sldId id="810" r:id="rId15"/>
    <p:sldId id="811" r:id="rId16"/>
    <p:sldId id="812" r:id="rId17"/>
    <p:sldId id="813" r:id="rId18"/>
    <p:sldId id="814" r:id="rId19"/>
    <p:sldId id="815" r:id="rId20"/>
    <p:sldId id="816" r:id="rId21"/>
    <p:sldId id="817" r:id="rId22"/>
    <p:sldId id="818" r:id="rId23"/>
  </p:sldIdLst>
  <p:sldSz cx="9144000" cy="6858000" type="screen4x3"/>
  <p:notesSz cx="6797675" cy="9928225"/>
  <p:defaultTextStyle>
    <a:defPPr>
      <a:defRPr lang="de-DE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Geneva"/>
        <a:cs typeface="Geneva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Geneva"/>
        <a:cs typeface="Geneva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Geneva"/>
        <a:cs typeface="Geneva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Geneva"/>
        <a:cs typeface="Geneva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Geneva"/>
        <a:cs typeface="Geneva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pitchFamily="34" charset="0"/>
        <a:ea typeface="Geneva"/>
        <a:cs typeface="Geneva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pitchFamily="34" charset="0"/>
        <a:ea typeface="Geneva"/>
        <a:cs typeface="Geneva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pitchFamily="34" charset="0"/>
        <a:ea typeface="Geneva"/>
        <a:cs typeface="Geneva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pitchFamily="34" charset="0"/>
        <a:ea typeface="Geneva"/>
        <a:cs typeface="Geneva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8" userDrawn="1">
          <p15:clr>
            <a:srgbClr val="A4A3A4"/>
          </p15:clr>
        </p15:guide>
        <p15:guide id="2" pos="2141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E807"/>
    <a:srgbClr val="72AD46"/>
    <a:srgbClr val="FFCC66"/>
    <a:srgbClr val="E6E6E6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81561" autoAdjust="0"/>
  </p:normalViewPr>
  <p:slideViewPr>
    <p:cSldViewPr showGuides="1">
      <p:cViewPr varScale="1">
        <p:scale>
          <a:sx n="114" d="100"/>
          <a:sy n="114" d="100"/>
        </p:scale>
        <p:origin x="1422" y="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notesViewPr>
    <p:cSldViewPr showGuides="1">
      <p:cViewPr varScale="1">
        <p:scale>
          <a:sx n="77" d="100"/>
          <a:sy n="77" d="100"/>
        </p:scale>
        <p:origin x="-1470" y="-96"/>
      </p:cViewPr>
      <p:guideLst>
        <p:guide orient="horz" pos="3128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4" y="2"/>
            <a:ext cx="2945659" cy="496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6" tIns="45714" rIns="91426" bIns="45714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Geneva" pitchFamily="-112" charset="0"/>
                <a:cs typeface="Geneva" pitchFamily="-112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0447" y="2"/>
            <a:ext cx="2945659" cy="496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6" tIns="45714" rIns="91426" bIns="45714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ea typeface="Geneva" pitchFamily="-112" charset="0"/>
                <a:cs typeface="Geneva" pitchFamily="-112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765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4" y="9430092"/>
            <a:ext cx="2945659" cy="496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6" tIns="45714" rIns="91426" bIns="45714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Geneva" pitchFamily="-112" charset="0"/>
                <a:cs typeface="Geneva" pitchFamily="-112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765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0447" y="9430092"/>
            <a:ext cx="2945659" cy="496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6" tIns="45714" rIns="91426" bIns="45714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ea typeface="Geneva" pitchFamily="-112" charset="0"/>
                <a:cs typeface="Geneva" pitchFamily="-112" charset="0"/>
              </a:defRPr>
            </a:lvl1pPr>
          </a:lstStyle>
          <a:p>
            <a:pPr>
              <a:defRPr/>
            </a:pPr>
            <a:fld id="{3D0724DF-0F79-4416-8073-739EC471507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78938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4" y="2"/>
            <a:ext cx="2945659" cy="496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6" tIns="45714" rIns="91426" bIns="45714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Geneva" pitchFamily="-112" charset="0"/>
                <a:cs typeface="Geneva" pitchFamily="-112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2020" y="2"/>
            <a:ext cx="2945659" cy="496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6" tIns="45714" rIns="91426" bIns="45714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ea typeface="Geneva" pitchFamily="-112" charset="0"/>
                <a:cs typeface="Geneva" pitchFamily="-112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143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7575" y="744538"/>
            <a:ext cx="4962525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6357" y="4715910"/>
            <a:ext cx="4984962" cy="44677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6" tIns="45714" rIns="91426" bIns="4571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 smtClean="0"/>
              <a:t>Mastertextformat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4" y="9431815"/>
            <a:ext cx="2945659" cy="496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6" tIns="45714" rIns="91426" bIns="45714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Geneva" pitchFamily="-112" charset="0"/>
                <a:cs typeface="Geneva" pitchFamily="-112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2020" y="9431815"/>
            <a:ext cx="2945659" cy="496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6" tIns="45714" rIns="91426" bIns="45714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ea typeface="Geneva" pitchFamily="-112" charset="0"/>
                <a:cs typeface="Geneva" pitchFamily="-112" charset="0"/>
              </a:defRPr>
            </a:lvl1pPr>
          </a:lstStyle>
          <a:p>
            <a:pPr>
              <a:defRPr/>
            </a:pPr>
            <a:fld id="{EBEF1CDD-4330-462E-8EFC-7F69CCB2BD2D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1992875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2" charset="0"/>
        <a:ea typeface="Geneva" pitchFamily="-112" charset="0"/>
        <a:cs typeface="Geneva" pitchFamily="-112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2" charset="0"/>
        <a:ea typeface="Geneva" pitchFamily="-112" charset="0"/>
        <a:cs typeface="Geneva" pitchFamily="-112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2" charset="0"/>
        <a:ea typeface="Geneva" pitchFamily="-112" charset="0"/>
        <a:cs typeface="Geneva" pitchFamily="-112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2" charset="0"/>
        <a:ea typeface="Geneva" pitchFamily="-112" charset="0"/>
        <a:cs typeface="Geneva" pitchFamily="-112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2" charset="0"/>
        <a:ea typeface="Geneva" pitchFamily="-112" charset="0"/>
        <a:cs typeface="Geneva" pitchFamily="-112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656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 smtClean="0">
              <a:latin typeface="Arial" pitchFamily="34" charset="0"/>
              <a:ea typeface="Geneva"/>
              <a:cs typeface="Geneva"/>
            </a:endParaRPr>
          </a:p>
        </p:txBody>
      </p:sp>
      <p:sp>
        <p:nvSpPr>
          <p:cNvPr id="6656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1pPr>
            <a:lvl2pPr marL="742840" indent="-285708" eaLnBrk="0" hangingPunct="0">
              <a:defRPr sz="24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2pPr>
            <a:lvl3pPr marL="1142830" indent="-228566" eaLnBrk="0" hangingPunct="0">
              <a:defRPr sz="24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3pPr>
            <a:lvl4pPr marL="1599962" indent="-228566" eaLnBrk="0" hangingPunct="0">
              <a:defRPr sz="24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4pPr>
            <a:lvl5pPr marL="2057095" indent="-228566" eaLnBrk="0" hangingPunct="0">
              <a:defRPr sz="24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5pPr>
            <a:lvl6pPr marL="2514227" indent="-228566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6pPr>
            <a:lvl7pPr marL="2971358" indent="-228566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7pPr>
            <a:lvl8pPr marL="3428491" indent="-228566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8pPr>
            <a:lvl9pPr marL="3885624" indent="-228566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9pPr>
          </a:lstStyle>
          <a:p>
            <a:fld id="{C89CBF7E-A6CF-49C4-BD50-B6B939755E11}" type="slidenum">
              <a:rPr lang="de-DE" sz="1200"/>
              <a:pPr/>
              <a:t>2</a:t>
            </a:fld>
            <a:endParaRPr lang="de-DE" sz="1200"/>
          </a:p>
        </p:txBody>
      </p:sp>
    </p:spTree>
    <p:extLst>
      <p:ext uri="{BB962C8B-B14F-4D97-AF65-F5344CB8AC3E}">
        <p14:creationId xmlns:p14="http://schemas.microsoft.com/office/powerpoint/2010/main" val="33286092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909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 smtClean="0">
              <a:latin typeface="Arial" pitchFamily="34" charset="0"/>
              <a:ea typeface="Geneva"/>
              <a:cs typeface="Geneva"/>
            </a:endParaRPr>
          </a:p>
        </p:txBody>
      </p:sp>
      <p:sp>
        <p:nvSpPr>
          <p:cNvPr id="8909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1pPr>
            <a:lvl2pPr marL="742840" indent="-285708" eaLnBrk="0" hangingPunct="0">
              <a:defRPr sz="24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2pPr>
            <a:lvl3pPr marL="1142830" indent="-228566" eaLnBrk="0" hangingPunct="0">
              <a:defRPr sz="24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3pPr>
            <a:lvl4pPr marL="1599962" indent="-228566" eaLnBrk="0" hangingPunct="0">
              <a:defRPr sz="24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4pPr>
            <a:lvl5pPr marL="2057095" indent="-228566" eaLnBrk="0" hangingPunct="0">
              <a:defRPr sz="24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5pPr>
            <a:lvl6pPr marL="2514227" indent="-228566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6pPr>
            <a:lvl7pPr marL="2971358" indent="-228566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7pPr>
            <a:lvl8pPr marL="3428491" indent="-228566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8pPr>
            <a:lvl9pPr marL="3885624" indent="-228566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9pPr>
          </a:lstStyle>
          <a:p>
            <a:fld id="{8B96C744-3882-46A4-9B42-5223110E3175}" type="slidenum">
              <a:rPr lang="en-US" sz="1200"/>
              <a:pPr/>
              <a:t>13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7294090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656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 smtClean="0">
              <a:latin typeface="Arial" pitchFamily="34" charset="0"/>
              <a:ea typeface="Geneva"/>
              <a:cs typeface="Geneva"/>
            </a:endParaRPr>
          </a:p>
        </p:txBody>
      </p:sp>
      <p:sp>
        <p:nvSpPr>
          <p:cNvPr id="6656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1pPr>
            <a:lvl2pPr marL="742840" indent="-285708" eaLnBrk="0" hangingPunct="0">
              <a:defRPr sz="24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2pPr>
            <a:lvl3pPr marL="1142830" indent="-228566" eaLnBrk="0" hangingPunct="0">
              <a:defRPr sz="24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3pPr>
            <a:lvl4pPr marL="1599962" indent="-228566" eaLnBrk="0" hangingPunct="0">
              <a:defRPr sz="24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4pPr>
            <a:lvl5pPr marL="2057095" indent="-228566" eaLnBrk="0" hangingPunct="0">
              <a:defRPr sz="24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5pPr>
            <a:lvl6pPr marL="2514227" indent="-228566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6pPr>
            <a:lvl7pPr marL="2971358" indent="-228566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7pPr>
            <a:lvl8pPr marL="3428491" indent="-228566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8pPr>
            <a:lvl9pPr marL="3885624" indent="-228566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9pPr>
          </a:lstStyle>
          <a:p>
            <a:fld id="{C89CBF7E-A6CF-49C4-BD50-B6B939755E11}" type="slidenum">
              <a:rPr lang="de-DE" sz="1200"/>
              <a:pPr/>
              <a:t>15</a:t>
            </a:fld>
            <a:endParaRPr lang="de-DE" sz="1200"/>
          </a:p>
        </p:txBody>
      </p:sp>
    </p:spTree>
    <p:extLst>
      <p:ext uri="{BB962C8B-B14F-4D97-AF65-F5344CB8AC3E}">
        <p14:creationId xmlns:p14="http://schemas.microsoft.com/office/powerpoint/2010/main" val="5626738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656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 smtClean="0">
              <a:latin typeface="Arial" pitchFamily="34" charset="0"/>
              <a:ea typeface="Geneva"/>
              <a:cs typeface="Geneva"/>
            </a:endParaRPr>
          </a:p>
        </p:txBody>
      </p:sp>
      <p:sp>
        <p:nvSpPr>
          <p:cNvPr id="6656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1pPr>
            <a:lvl2pPr marL="742840" indent="-285708" eaLnBrk="0" hangingPunct="0">
              <a:defRPr sz="24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2pPr>
            <a:lvl3pPr marL="1142830" indent="-228566" eaLnBrk="0" hangingPunct="0">
              <a:defRPr sz="24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3pPr>
            <a:lvl4pPr marL="1599962" indent="-228566" eaLnBrk="0" hangingPunct="0">
              <a:defRPr sz="24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4pPr>
            <a:lvl5pPr marL="2057095" indent="-228566" eaLnBrk="0" hangingPunct="0">
              <a:defRPr sz="24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5pPr>
            <a:lvl6pPr marL="2514227" indent="-228566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6pPr>
            <a:lvl7pPr marL="2971358" indent="-228566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7pPr>
            <a:lvl8pPr marL="3428491" indent="-228566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8pPr>
            <a:lvl9pPr marL="3885624" indent="-228566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9pPr>
          </a:lstStyle>
          <a:p>
            <a:fld id="{C89CBF7E-A6CF-49C4-BD50-B6B939755E11}" type="slidenum">
              <a:rPr lang="de-DE" sz="1200"/>
              <a:pPr/>
              <a:t>5</a:t>
            </a:fld>
            <a:endParaRPr lang="de-DE" sz="1200"/>
          </a:p>
        </p:txBody>
      </p:sp>
    </p:spTree>
    <p:extLst>
      <p:ext uri="{BB962C8B-B14F-4D97-AF65-F5344CB8AC3E}">
        <p14:creationId xmlns:p14="http://schemas.microsoft.com/office/powerpoint/2010/main" val="13619233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601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 smtClean="0">
              <a:latin typeface="Arial" pitchFamily="34" charset="0"/>
              <a:ea typeface="Geneva"/>
              <a:cs typeface="Geneva"/>
            </a:endParaRPr>
          </a:p>
        </p:txBody>
      </p:sp>
      <p:sp>
        <p:nvSpPr>
          <p:cNvPr id="8602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1pPr>
            <a:lvl2pPr marL="742840" indent="-285708" eaLnBrk="0" hangingPunct="0">
              <a:defRPr sz="24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2pPr>
            <a:lvl3pPr marL="1142830" indent="-228566" eaLnBrk="0" hangingPunct="0">
              <a:defRPr sz="24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3pPr>
            <a:lvl4pPr marL="1599962" indent="-228566" eaLnBrk="0" hangingPunct="0">
              <a:defRPr sz="24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4pPr>
            <a:lvl5pPr marL="2057095" indent="-228566" eaLnBrk="0" hangingPunct="0">
              <a:defRPr sz="24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5pPr>
            <a:lvl6pPr marL="2514227" indent="-228566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6pPr>
            <a:lvl7pPr marL="2971358" indent="-228566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7pPr>
            <a:lvl8pPr marL="3428491" indent="-228566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8pPr>
            <a:lvl9pPr marL="3885624" indent="-228566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9pPr>
          </a:lstStyle>
          <a:p>
            <a:fld id="{B7F55F5B-1781-44DA-A893-EA06B3C2E506}" type="slidenum">
              <a:rPr lang="en-US" sz="1200"/>
              <a:pPr/>
              <a:t>6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0391396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601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 smtClean="0">
              <a:latin typeface="Arial" pitchFamily="34" charset="0"/>
              <a:ea typeface="Geneva"/>
              <a:cs typeface="Geneva"/>
            </a:endParaRPr>
          </a:p>
        </p:txBody>
      </p:sp>
      <p:sp>
        <p:nvSpPr>
          <p:cNvPr id="8602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1pPr>
            <a:lvl2pPr marL="742840" indent="-285708" eaLnBrk="0" hangingPunct="0">
              <a:defRPr sz="24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2pPr>
            <a:lvl3pPr marL="1142830" indent="-228566" eaLnBrk="0" hangingPunct="0">
              <a:defRPr sz="24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3pPr>
            <a:lvl4pPr marL="1599962" indent="-228566" eaLnBrk="0" hangingPunct="0">
              <a:defRPr sz="24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4pPr>
            <a:lvl5pPr marL="2057095" indent="-228566" eaLnBrk="0" hangingPunct="0">
              <a:defRPr sz="24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5pPr>
            <a:lvl6pPr marL="2514227" indent="-228566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6pPr>
            <a:lvl7pPr marL="2971358" indent="-228566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7pPr>
            <a:lvl8pPr marL="3428491" indent="-228566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8pPr>
            <a:lvl9pPr marL="3885624" indent="-228566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9pPr>
          </a:lstStyle>
          <a:p>
            <a:fld id="{B7F55F5B-1781-44DA-A893-EA06B3C2E506}" type="slidenum">
              <a:rPr lang="en-US" sz="1200"/>
              <a:pPr/>
              <a:t>7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7831105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601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 smtClean="0">
              <a:latin typeface="Arial" pitchFamily="34" charset="0"/>
              <a:ea typeface="Geneva"/>
              <a:cs typeface="Geneva"/>
            </a:endParaRPr>
          </a:p>
        </p:txBody>
      </p:sp>
      <p:sp>
        <p:nvSpPr>
          <p:cNvPr id="8602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1pPr>
            <a:lvl2pPr marL="742840" indent="-285708" eaLnBrk="0" hangingPunct="0">
              <a:defRPr sz="24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2pPr>
            <a:lvl3pPr marL="1142830" indent="-228566" eaLnBrk="0" hangingPunct="0">
              <a:defRPr sz="24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3pPr>
            <a:lvl4pPr marL="1599962" indent="-228566" eaLnBrk="0" hangingPunct="0">
              <a:defRPr sz="24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4pPr>
            <a:lvl5pPr marL="2057095" indent="-228566" eaLnBrk="0" hangingPunct="0">
              <a:defRPr sz="24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5pPr>
            <a:lvl6pPr marL="2514227" indent="-228566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6pPr>
            <a:lvl7pPr marL="2971358" indent="-228566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7pPr>
            <a:lvl8pPr marL="3428491" indent="-228566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8pPr>
            <a:lvl9pPr marL="3885624" indent="-228566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9pPr>
          </a:lstStyle>
          <a:p>
            <a:fld id="{B7F55F5B-1781-44DA-A893-EA06B3C2E506}" type="slidenum">
              <a:rPr lang="en-US" sz="1200"/>
              <a:pPr/>
              <a:t>8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7831105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601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 smtClean="0">
              <a:latin typeface="Arial" pitchFamily="34" charset="0"/>
              <a:ea typeface="Geneva"/>
              <a:cs typeface="Geneva"/>
            </a:endParaRPr>
          </a:p>
        </p:txBody>
      </p:sp>
      <p:sp>
        <p:nvSpPr>
          <p:cNvPr id="8602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1pPr>
            <a:lvl2pPr marL="742840" indent="-285708" eaLnBrk="0" hangingPunct="0">
              <a:defRPr sz="24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2pPr>
            <a:lvl3pPr marL="1142830" indent="-228566" eaLnBrk="0" hangingPunct="0">
              <a:defRPr sz="24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3pPr>
            <a:lvl4pPr marL="1599962" indent="-228566" eaLnBrk="0" hangingPunct="0">
              <a:defRPr sz="24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4pPr>
            <a:lvl5pPr marL="2057095" indent="-228566" eaLnBrk="0" hangingPunct="0">
              <a:defRPr sz="24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5pPr>
            <a:lvl6pPr marL="2514227" indent="-228566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6pPr>
            <a:lvl7pPr marL="2971358" indent="-228566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7pPr>
            <a:lvl8pPr marL="3428491" indent="-228566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8pPr>
            <a:lvl9pPr marL="3885624" indent="-228566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9pPr>
          </a:lstStyle>
          <a:p>
            <a:fld id="{B7F55F5B-1781-44DA-A893-EA06B3C2E506}" type="slidenum">
              <a:rPr lang="en-US" sz="1200"/>
              <a:pPr/>
              <a:t>9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3914625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601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 smtClean="0">
              <a:latin typeface="Arial" pitchFamily="34" charset="0"/>
              <a:ea typeface="Geneva"/>
              <a:cs typeface="Geneva"/>
            </a:endParaRPr>
          </a:p>
        </p:txBody>
      </p:sp>
      <p:sp>
        <p:nvSpPr>
          <p:cNvPr id="8602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1pPr>
            <a:lvl2pPr marL="742840" indent="-285708" eaLnBrk="0" hangingPunct="0">
              <a:defRPr sz="24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2pPr>
            <a:lvl3pPr marL="1142830" indent="-228566" eaLnBrk="0" hangingPunct="0">
              <a:defRPr sz="24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3pPr>
            <a:lvl4pPr marL="1599962" indent="-228566" eaLnBrk="0" hangingPunct="0">
              <a:defRPr sz="24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4pPr>
            <a:lvl5pPr marL="2057095" indent="-228566" eaLnBrk="0" hangingPunct="0">
              <a:defRPr sz="24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5pPr>
            <a:lvl6pPr marL="2514227" indent="-228566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6pPr>
            <a:lvl7pPr marL="2971358" indent="-228566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7pPr>
            <a:lvl8pPr marL="3428491" indent="-228566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8pPr>
            <a:lvl9pPr marL="3885624" indent="-228566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9pPr>
          </a:lstStyle>
          <a:p>
            <a:fld id="{B7F55F5B-1781-44DA-A893-EA06B3C2E506}" type="slidenum">
              <a:rPr lang="en-US" sz="1200"/>
              <a:pPr/>
              <a:t>10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8559212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656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 smtClean="0">
              <a:latin typeface="Arial" pitchFamily="34" charset="0"/>
              <a:ea typeface="Geneva"/>
              <a:cs typeface="Geneva"/>
            </a:endParaRPr>
          </a:p>
        </p:txBody>
      </p:sp>
      <p:sp>
        <p:nvSpPr>
          <p:cNvPr id="6656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1pPr>
            <a:lvl2pPr marL="742840" indent="-285708" eaLnBrk="0" hangingPunct="0">
              <a:defRPr sz="24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2pPr>
            <a:lvl3pPr marL="1142830" indent="-228566" eaLnBrk="0" hangingPunct="0">
              <a:defRPr sz="24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3pPr>
            <a:lvl4pPr marL="1599962" indent="-228566" eaLnBrk="0" hangingPunct="0">
              <a:defRPr sz="24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4pPr>
            <a:lvl5pPr marL="2057095" indent="-228566" eaLnBrk="0" hangingPunct="0">
              <a:defRPr sz="24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5pPr>
            <a:lvl6pPr marL="2514227" indent="-228566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6pPr>
            <a:lvl7pPr marL="2971358" indent="-228566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7pPr>
            <a:lvl8pPr marL="3428491" indent="-228566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8pPr>
            <a:lvl9pPr marL="3885624" indent="-228566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9pPr>
          </a:lstStyle>
          <a:p>
            <a:fld id="{C89CBF7E-A6CF-49C4-BD50-B6B939755E11}" type="slidenum">
              <a:rPr lang="de-DE" sz="1200"/>
              <a:pPr/>
              <a:t>11</a:t>
            </a:fld>
            <a:endParaRPr lang="de-DE" sz="1200"/>
          </a:p>
        </p:txBody>
      </p:sp>
    </p:spTree>
    <p:extLst>
      <p:ext uri="{BB962C8B-B14F-4D97-AF65-F5344CB8AC3E}">
        <p14:creationId xmlns:p14="http://schemas.microsoft.com/office/powerpoint/2010/main" val="28475056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806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 smtClean="0">
              <a:latin typeface="Arial" pitchFamily="34" charset="0"/>
              <a:ea typeface="Geneva"/>
              <a:cs typeface="Geneva"/>
            </a:endParaRPr>
          </a:p>
        </p:txBody>
      </p:sp>
      <p:sp>
        <p:nvSpPr>
          <p:cNvPr id="8806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1pPr>
            <a:lvl2pPr marL="742840" indent="-285708" eaLnBrk="0" hangingPunct="0">
              <a:defRPr sz="24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2pPr>
            <a:lvl3pPr marL="1142830" indent="-228566" eaLnBrk="0" hangingPunct="0">
              <a:defRPr sz="24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3pPr>
            <a:lvl4pPr marL="1599962" indent="-228566" eaLnBrk="0" hangingPunct="0">
              <a:defRPr sz="24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4pPr>
            <a:lvl5pPr marL="2057095" indent="-228566" eaLnBrk="0" hangingPunct="0">
              <a:defRPr sz="24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5pPr>
            <a:lvl6pPr marL="2514227" indent="-228566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6pPr>
            <a:lvl7pPr marL="2971358" indent="-228566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7pPr>
            <a:lvl8pPr marL="3428491" indent="-228566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8pPr>
            <a:lvl9pPr marL="3885624" indent="-228566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9pPr>
          </a:lstStyle>
          <a:p>
            <a:fld id="{FC32576B-6165-48C6-8993-0F6C1DB18C2F}" type="slidenum">
              <a:rPr lang="en-US" sz="1200"/>
              <a:pPr/>
              <a:t>12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6719729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ti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15779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:\07 Clients\001 EMBL\001 11002 Template Issues\02 Templates processed\Logo Title Slide 001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548063" cy="594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2763" y="5416550"/>
            <a:ext cx="2852737" cy="900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9"/>
          <p:cNvSpPr txBox="1">
            <a:spLocks noChangeArrowheads="1"/>
          </p:cNvSpPr>
          <p:nvPr userDrawn="1"/>
        </p:nvSpPr>
        <p:spPr bwMode="auto">
          <a:xfrm>
            <a:off x="6011863" y="5630863"/>
            <a:ext cx="1620837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9pPr>
          </a:lstStyle>
          <a:p>
            <a:r>
              <a:rPr lang="en-GB"/>
              <a:t>EMBL-EBI</a:t>
            </a:r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549275" y="2971800"/>
            <a:ext cx="6400800" cy="304800"/>
          </a:xfrm>
        </p:spPr>
        <p:txBody>
          <a:bodyPr/>
          <a:lstStyle>
            <a:lvl1pPr marL="0" indent="0">
              <a:buFontTx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33400" y="2284413"/>
            <a:ext cx="7772400" cy="6858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de-DE" dirty="0"/>
          </a:p>
        </p:txBody>
      </p:sp>
      <p:sp>
        <p:nvSpPr>
          <p:cNvPr id="7" name="Rectangle 3"/>
          <p:cNvSpPr>
            <a:spLocks noGrp="1" noChangeArrowheads="1"/>
          </p:cNvSpPr>
          <p:nvPr>
            <p:ph type="dt" sz="half" idx="10"/>
          </p:nvPr>
        </p:nvSpPr>
        <p:spPr>
          <a:xfrm>
            <a:off x="533400" y="150813"/>
            <a:ext cx="1603375" cy="304800"/>
          </a:xfrm>
          <a:prstGeom prst="rect">
            <a:avLst/>
          </a:prstGeom>
        </p:spPr>
        <p:txBody>
          <a:bodyPr/>
          <a:lstStyle>
            <a:lvl1pPr>
              <a:defRPr sz="100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959FF832-559A-4DB6-8EC6-59851688EC95}" type="datetime1">
              <a:rPr lang="en-GB"/>
              <a:pPr>
                <a:defRPr/>
              </a:pPr>
              <a:t>25/07/2016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26355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19421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0_Title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EMBL_EBI_Network_background2.t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55545" cy="6869545"/>
          </a:xfrm>
          <a:prstGeom prst="rect">
            <a:avLst/>
          </a:prstGeom>
        </p:spPr>
      </p:pic>
      <p:pic>
        <p:nvPicPr>
          <p:cNvPr id="6" name="Picture 2" descr="EMBL_EBI_RGB_InversedUpdat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64413" y="6310313"/>
            <a:ext cx="1458912" cy="452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532554" y="1797029"/>
            <a:ext cx="6400800" cy="610284"/>
          </a:xfrm>
        </p:spPr>
        <p:txBody>
          <a:bodyPr/>
          <a:lstStyle>
            <a:lvl1pPr marL="0" indent="0">
              <a:buFontTx/>
              <a:buNone/>
              <a:defRPr sz="26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GB" smtClean="0"/>
              <a:t>Click to edit Master subtitle style</a:t>
            </a:r>
            <a:endParaRPr lang="en-US" dirty="0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33401" y="1040419"/>
            <a:ext cx="7772400" cy="68571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5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GB" smtClean="0"/>
              <a:t>Click to edit Master title style</a:t>
            </a:r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533400" y="3851275"/>
            <a:ext cx="4487863" cy="614363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HelveticaNeueLT Pro 35 Th"/>
                <a:cs typeface="HelveticaNeueLT Pro 35 Th"/>
              </a:defRPr>
            </a:lvl1pPr>
          </a:lstStyle>
          <a:p>
            <a:pPr lvl="0"/>
            <a:r>
              <a:rPr lang="en-GB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3707359"/>
      </p:ext>
    </p:extLst>
  </p:cSld>
  <p:clrMapOvr>
    <a:masterClrMapping/>
  </p:clrMapOvr>
  <p:transition>
    <p:cut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  <a:endParaRPr lang="en-GB" dirty="0" smtClean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62378" y="1520488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smtClean="0"/>
          </a:p>
        </p:txBody>
      </p:sp>
      <p:sp>
        <p:nvSpPr>
          <p:cNvPr id="1029" name="TextBox 7"/>
          <p:cNvSpPr txBox="1">
            <a:spLocks noChangeArrowheads="1"/>
          </p:cNvSpPr>
          <p:nvPr userDrawn="1"/>
        </p:nvSpPr>
        <p:spPr bwMode="auto">
          <a:xfrm>
            <a:off x="7285820" y="6330416"/>
            <a:ext cx="126206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9pPr>
          </a:lstStyle>
          <a:p>
            <a:r>
              <a:rPr lang="en-GB" sz="1800" dirty="0"/>
              <a:t>EMBL-EBI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512188" y="6249800"/>
            <a:ext cx="512591" cy="53111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84" r:id="rId1"/>
    <p:sldLayoutId id="2147483788" r:id="rId2"/>
    <p:sldLayoutId id="2147483790" r:id="rId3"/>
    <p:sldLayoutId id="2147483792" r:id="rId4"/>
  </p:sldLayoutIdLst>
  <p:timing>
    <p:tnLst>
      <p:par>
        <p:cTn id="1" dur="indefinite" restart="never" nodeType="tmRoot"/>
      </p:par>
    </p:tnLst>
  </p:timing>
  <p:hf hdr="0" ftr="0"/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33401" y="1040419"/>
            <a:ext cx="7772400" cy="685718"/>
          </a:xfrm>
        </p:spPr>
        <p:txBody>
          <a:bodyPr rtlCol="0">
            <a:noAutofit/>
          </a:bodyPr>
          <a:lstStyle/>
          <a:p>
            <a:pPr algn="r" fontAlgn="auto">
              <a:spcAft>
                <a:spcPts val="0"/>
              </a:spcAft>
              <a:defRPr/>
            </a:pPr>
            <a:r>
              <a:rPr lang="de-DE" sz="3600" dirty="0" smtClean="0">
                <a:latin typeface="HelveticaNeueLT Pro 45 Lt" pitchFamily="34" charset="0"/>
                <a:cs typeface="Arial" pitchFamily="34" charset="0"/>
              </a:rPr>
              <a:t>Building and analyzing networks with Cytoscape and PSICQUIC</a:t>
            </a:r>
          </a:p>
        </p:txBody>
      </p:sp>
      <p:pic>
        <p:nvPicPr>
          <p:cNvPr id="6" name="Picture 5" descr="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2780928"/>
            <a:ext cx="1368152" cy="1368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http://www.cytoscape.org/images/cytoscape_logo_lef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924944"/>
            <a:ext cx="2683132" cy="2683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336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1"/>
          <p:cNvSpPr>
            <a:spLocks noGrp="1"/>
          </p:cNvSpPr>
          <p:nvPr>
            <p:ph type="title"/>
          </p:nvPr>
        </p:nvSpPr>
        <p:spPr>
          <a:xfrm>
            <a:off x="251520" y="35912"/>
            <a:ext cx="8496944" cy="584776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l" eaLnBrk="0" hangingPunct="0"/>
            <a:r>
              <a:rPr lang="en-US" sz="3200" dirty="0">
                <a:solidFill>
                  <a:srgbClr val="72AD46"/>
                </a:solidFill>
                <a:latin typeface="Arial" panose="020B0604020202020204" pitchFamily="34" charset="0"/>
                <a:cs typeface="Arial" pitchFamily="34" charset="0"/>
              </a:rPr>
              <a:t>Importing interaction data through PSICQUIC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616" y="908720"/>
            <a:ext cx="6873205" cy="5391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12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>
          <a:xfrm>
            <a:off x="457200" y="115888"/>
            <a:ext cx="8229600" cy="1143000"/>
          </a:xfrm>
        </p:spPr>
        <p:txBody>
          <a:bodyPr/>
          <a:lstStyle/>
          <a:p>
            <a:pPr eaLnBrk="1" hangingPunct="1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Workflow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48380"/>
            <a:ext cx="8229600" cy="4525963"/>
          </a:xfrm>
        </p:spPr>
        <p:txBody>
          <a:bodyPr rtlCol="0">
            <a:noAutofit/>
          </a:bodyPr>
          <a:lstStyle/>
          <a:p>
            <a:pPr eaLnBrk="1" fontAlgn="auto" hangingPunct="1">
              <a:lnSpc>
                <a:spcPct val="120000"/>
              </a:lnSpc>
              <a:spcAft>
                <a:spcPts val="0"/>
              </a:spcAft>
              <a:defRPr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Obtain protein-protein interactions</a:t>
            </a:r>
          </a:p>
          <a:p>
            <a:pPr lvl="2" fontAlgn="auto">
              <a:lnSpc>
                <a:spcPct val="120000"/>
              </a:lnSpc>
              <a:spcAft>
                <a:spcPts val="0"/>
              </a:spcAft>
              <a:buFont typeface="Wingdings" pitchFamily="2" charset="2"/>
              <a:buChar char="ü"/>
              <a:defRPr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PSICQUIC-based interaction import client in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Cytoscape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fontAlgn="auto" hangingPunct="1">
              <a:lnSpc>
                <a:spcPct val="120000"/>
              </a:lnSpc>
              <a:spcAft>
                <a:spcPts val="0"/>
              </a:spcAft>
              <a:defRPr/>
            </a:pPr>
            <a:r>
              <a:rPr lang="en-US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Visualize network</a:t>
            </a:r>
          </a:p>
          <a:p>
            <a:pPr lvl="2" fontAlgn="auto">
              <a:lnSpc>
                <a:spcPct val="120000"/>
              </a:lnSpc>
              <a:spcAft>
                <a:spcPts val="0"/>
              </a:spcAft>
              <a:buFont typeface="Wingdings" pitchFamily="2" charset="2"/>
              <a:buChar char="ü"/>
              <a:defRPr/>
            </a:pPr>
            <a:r>
              <a:rPr lang="en-US" sz="160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Cytoscape</a:t>
            </a:r>
            <a:endParaRPr lang="en-US" sz="16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fontAlgn="auto" hangingPunct="1">
              <a:lnSpc>
                <a:spcPct val="120000"/>
              </a:lnSpc>
              <a:spcAft>
                <a:spcPts val="0"/>
              </a:spcAft>
              <a:defRPr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Basic network analysis</a:t>
            </a:r>
          </a:p>
          <a:p>
            <a:pPr lvl="1" fontAlgn="auto">
              <a:lnSpc>
                <a:spcPct val="120000"/>
              </a:lnSpc>
              <a:spcAft>
                <a:spcPts val="0"/>
              </a:spcAft>
              <a:defRPr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Filtering your network based on columns</a:t>
            </a:r>
          </a:p>
          <a:p>
            <a:pPr lvl="2" fontAlgn="auto">
              <a:lnSpc>
                <a:spcPct val="120000"/>
              </a:lnSpc>
              <a:spcAft>
                <a:spcPts val="0"/>
              </a:spcAft>
              <a:buFont typeface="Wingdings" pitchFamily="2" charset="2"/>
              <a:buChar char="ü"/>
              <a:defRPr/>
            </a:pP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Cytoscape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: Using filters</a:t>
            </a:r>
          </a:p>
          <a:p>
            <a:pPr lvl="1" fontAlgn="auto">
              <a:lnSpc>
                <a:spcPct val="120000"/>
              </a:lnSpc>
              <a:spcAft>
                <a:spcPts val="0"/>
              </a:spcAft>
              <a:defRPr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Integrate quantitative proteomics information in the network</a:t>
            </a:r>
          </a:p>
          <a:p>
            <a:pPr lvl="2" fontAlgn="auto">
              <a:lnSpc>
                <a:spcPct val="120000"/>
              </a:lnSpc>
              <a:spcAft>
                <a:spcPts val="0"/>
              </a:spcAft>
              <a:buFont typeface="Wingdings" pitchFamily="2" charset="2"/>
              <a:buChar char="ü"/>
              <a:defRPr/>
            </a:pP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Cytoscape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: Load columns</a:t>
            </a:r>
          </a:p>
          <a:p>
            <a:pPr fontAlgn="auto">
              <a:lnSpc>
                <a:spcPct val="120000"/>
              </a:lnSpc>
              <a:spcAft>
                <a:spcPts val="0"/>
              </a:spcAft>
              <a:defRPr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Identify heavily connected sub-networks</a:t>
            </a:r>
          </a:p>
          <a:p>
            <a:pPr lvl="2" fontAlgn="auto">
              <a:lnSpc>
                <a:spcPct val="120000"/>
              </a:lnSpc>
              <a:spcAft>
                <a:spcPts val="0"/>
              </a:spcAft>
              <a:buFont typeface="Wingdings" pitchFamily="2" charset="2"/>
              <a:buChar char="ü"/>
              <a:defRPr/>
            </a:pPr>
            <a:r>
              <a:rPr lang="en-US" sz="16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Cytoscape</a:t>
            </a:r>
            <a:r>
              <a:rPr lang="en-US" sz="16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clusterMaker2 </a:t>
            </a:r>
            <a:r>
              <a:rPr lang="en-US" sz="16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fontAlgn="auto">
              <a:lnSpc>
                <a:spcPct val="120000"/>
              </a:lnSpc>
              <a:spcAft>
                <a:spcPts val="0"/>
              </a:spcAft>
              <a:defRPr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Analyze meaningful GO annotation</a:t>
            </a:r>
          </a:p>
          <a:p>
            <a:pPr lvl="2" fontAlgn="auto">
              <a:lnSpc>
                <a:spcPct val="120000"/>
              </a:lnSpc>
              <a:spcAft>
                <a:spcPts val="0"/>
              </a:spcAft>
              <a:buFont typeface="Wingdings" pitchFamily="2" charset="2"/>
              <a:buChar char="ü"/>
              <a:defRPr/>
            </a:pP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Cytoscape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BiNGO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app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4055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629399"/>
            <a:ext cx="7548304" cy="6039961"/>
          </a:xfrm>
          <a:prstGeom prst="rect">
            <a:avLst/>
          </a:prstGeom>
        </p:spPr>
      </p:pic>
      <p:sp>
        <p:nvSpPr>
          <p:cNvPr id="33795" name="Title 1"/>
          <p:cNvSpPr>
            <a:spLocks noGrp="1"/>
          </p:cNvSpPr>
          <p:nvPr>
            <p:ph type="title"/>
          </p:nvPr>
        </p:nvSpPr>
        <p:spPr>
          <a:xfrm>
            <a:off x="395536" y="44624"/>
            <a:ext cx="8229600" cy="584775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l" eaLnBrk="0" hangingPunct="0"/>
            <a:r>
              <a:rPr lang="en-US" sz="3200" dirty="0">
                <a:solidFill>
                  <a:srgbClr val="72AD46"/>
                </a:solidFill>
                <a:latin typeface="Arial" pitchFamily="34" charset="0"/>
                <a:cs typeface="Arial" pitchFamily="34" charset="0"/>
              </a:rPr>
              <a:t>Visualizing the network</a:t>
            </a:r>
          </a:p>
        </p:txBody>
      </p:sp>
      <p:sp>
        <p:nvSpPr>
          <p:cNvPr id="5" name="Oval 4"/>
          <p:cNvSpPr/>
          <p:nvPr/>
        </p:nvSpPr>
        <p:spPr>
          <a:xfrm>
            <a:off x="833532" y="4725145"/>
            <a:ext cx="2160588" cy="150879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/>
          </a:p>
        </p:txBody>
      </p:sp>
      <p:sp>
        <p:nvSpPr>
          <p:cNvPr id="33797" name="TextBox 5"/>
          <p:cNvSpPr txBox="1">
            <a:spLocks noChangeArrowheads="1"/>
          </p:cNvSpPr>
          <p:nvPr/>
        </p:nvSpPr>
        <p:spPr bwMode="auto">
          <a:xfrm>
            <a:off x="971600" y="4360706"/>
            <a:ext cx="29051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9pPr>
          </a:lstStyle>
          <a:p>
            <a:r>
              <a:rPr lang="en-US" b="1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7" name="Oval 6"/>
          <p:cNvSpPr/>
          <p:nvPr/>
        </p:nvSpPr>
        <p:spPr>
          <a:xfrm>
            <a:off x="1654732" y="5279617"/>
            <a:ext cx="468759" cy="45027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/>
          </a:p>
        </p:txBody>
      </p:sp>
      <p:sp>
        <p:nvSpPr>
          <p:cNvPr id="33799" name="TextBox 7"/>
          <p:cNvSpPr txBox="1">
            <a:spLocks noChangeArrowheads="1"/>
          </p:cNvSpPr>
          <p:nvPr/>
        </p:nvSpPr>
        <p:spPr bwMode="auto">
          <a:xfrm>
            <a:off x="1364219" y="4797152"/>
            <a:ext cx="29051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9pPr>
          </a:lstStyle>
          <a:p>
            <a:r>
              <a:rPr lang="en-US" b="1" dirty="0">
                <a:solidFill>
                  <a:srgbClr val="FF0000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555066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1"/>
          <p:cNvSpPr>
            <a:spLocks noGrp="1"/>
          </p:cNvSpPr>
          <p:nvPr>
            <p:ph type="title"/>
          </p:nvPr>
        </p:nvSpPr>
        <p:spPr>
          <a:xfrm>
            <a:off x="395536" y="44624"/>
            <a:ext cx="8229600" cy="584775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l" eaLnBrk="0" hangingPunct="0"/>
            <a:r>
              <a:rPr lang="en-US" sz="3200" dirty="0">
                <a:solidFill>
                  <a:srgbClr val="72AD46"/>
                </a:solidFill>
                <a:latin typeface="Arial" panose="020B0604020202020204" pitchFamily="34" charset="0"/>
                <a:cs typeface="Arial" pitchFamily="34" charset="0"/>
              </a:rPr>
              <a:t>Visualizing the network</a:t>
            </a:r>
          </a:p>
        </p:txBody>
      </p:sp>
      <p:sp>
        <p:nvSpPr>
          <p:cNvPr id="34819" name="TextBox 5"/>
          <p:cNvSpPr txBox="1">
            <a:spLocks noChangeArrowheads="1"/>
          </p:cNvSpPr>
          <p:nvPr/>
        </p:nvSpPr>
        <p:spPr bwMode="auto">
          <a:xfrm>
            <a:off x="1259632" y="6279703"/>
            <a:ext cx="54006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9pPr>
          </a:lstStyle>
          <a:p>
            <a:r>
              <a:rPr lang="en-US" dirty="0">
                <a:cs typeface="Arial" panose="020B0604020202020204" pitchFamily="34" charset="0"/>
              </a:rPr>
              <a:t>Layout </a:t>
            </a:r>
            <a:r>
              <a:rPr lang="en-US" dirty="0">
                <a:cs typeface="Arial" panose="020B0604020202020204" pitchFamily="34" charset="0"/>
                <a:sym typeface="Wingdings" pitchFamily="2" charset="2"/>
              </a:rPr>
              <a:t> </a:t>
            </a:r>
            <a:r>
              <a:rPr lang="en-US" dirty="0" err="1" smtClean="0">
                <a:cs typeface="Arial" panose="020B0604020202020204" pitchFamily="34" charset="0"/>
                <a:sym typeface="Wingdings" pitchFamily="2" charset="2"/>
              </a:rPr>
              <a:t>yFiles</a:t>
            </a:r>
            <a:r>
              <a:rPr lang="en-US" dirty="0" smtClean="0">
                <a:cs typeface="Arial" panose="020B0604020202020204" pitchFamily="34" charset="0"/>
                <a:sym typeface="Wingdings" pitchFamily="2" charset="2"/>
              </a:rPr>
              <a:t> Layouts  Organic </a:t>
            </a:r>
            <a:endParaRPr lang="en-US" dirty="0"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608" y="604723"/>
            <a:ext cx="7161307" cy="5711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325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1835" y="1465854"/>
            <a:ext cx="1246427" cy="12452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10"/>
          <p:cNvSpPr txBox="1"/>
          <p:nvPr/>
        </p:nvSpPr>
        <p:spPr>
          <a:xfrm>
            <a:off x="974321" y="3390091"/>
            <a:ext cx="71814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ea typeface="Times New Roman"/>
                <a:cs typeface="Arial" panose="020B0604020202020204" pitchFamily="34" charset="0"/>
              </a:rPr>
              <a:t>Find a layout that sorts your network nodes by the number of interactions that each one of them has.</a:t>
            </a:r>
            <a:endParaRPr lang="en-GB" sz="2800" dirty="0">
              <a:effectLst/>
              <a:ea typeface="Times New Roman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1901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>
          <a:xfrm>
            <a:off x="457200" y="115888"/>
            <a:ext cx="8229600" cy="1143000"/>
          </a:xfrm>
        </p:spPr>
        <p:txBody>
          <a:bodyPr/>
          <a:lstStyle/>
          <a:p>
            <a:pPr eaLnBrk="1" hangingPunct="1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Workflow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48380"/>
            <a:ext cx="8229600" cy="4525963"/>
          </a:xfrm>
        </p:spPr>
        <p:txBody>
          <a:bodyPr rtlCol="0">
            <a:noAutofit/>
          </a:bodyPr>
          <a:lstStyle/>
          <a:p>
            <a:pPr eaLnBrk="1" fontAlgn="auto" hangingPunct="1">
              <a:lnSpc>
                <a:spcPct val="120000"/>
              </a:lnSpc>
              <a:spcAft>
                <a:spcPts val="0"/>
              </a:spcAft>
              <a:defRPr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Obtain protein-protein interactions</a:t>
            </a:r>
          </a:p>
          <a:p>
            <a:pPr lvl="2" fontAlgn="auto">
              <a:lnSpc>
                <a:spcPct val="120000"/>
              </a:lnSpc>
              <a:spcAft>
                <a:spcPts val="0"/>
              </a:spcAft>
              <a:buFont typeface="Wingdings" pitchFamily="2" charset="2"/>
              <a:buChar char="ü"/>
              <a:defRPr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PSICQUIC-based interaction import client in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Cytoscape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fontAlgn="auto" hangingPunct="1">
              <a:lnSpc>
                <a:spcPct val="120000"/>
              </a:lnSpc>
              <a:spcAft>
                <a:spcPts val="0"/>
              </a:spcAft>
              <a:defRPr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Visualize network</a:t>
            </a:r>
          </a:p>
          <a:p>
            <a:pPr lvl="2" fontAlgn="auto">
              <a:lnSpc>
                <a:spcPct val="120000"/>
              </a:lnSpc>
              <a:spcAft>
                <a:spcPts val="0"/>
              </a:spcAft>
              <a:buFont typeface="Wingdings" pitchFamily="2" charset="2"/>
              <a:buChar char="ü"/>
              <a:defRPr/>
            </a:pP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Cytoscape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fontAlgn="auto" hangingPunct="1">
              <a:lnSpc>
                <a:spcPct val="120000"/>
              </a:lnSpc>
              <a:spcAft>
                <a:spcPts val="0"/>
              </a:spcAft>
              <a:defRPr/>
            </a:pPr>
            <a:r>
              <a:rPr lang="en-US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Basic network analysis</a:t>
            </a:r>
          </a:p>
          <a:p>
            <a:pPr lvl="1" fontAlgn="auto">
              <a:lnSpc>
                <a:spcPct val="120000"/>
              </a:lnSpc>
              <a:spcAft>
                <a:spcPts val="0"/>
              </a:spcAft>
              <a:defRPr/>
            </a:pPr>
            <a:r>
              <a:rPr lang="en-US" sz="1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Filtering your network based on columns</a:t>
            </a:r>
          </a:p>
          <a:p>
            <a:pPr lvl="2" fontAlgn="auto">
              <a:lnSpc>
                <a:spcPct val="120000"/>
              </a:lnSpc>
              <a:spcAft>
                <a:spcPts val="0"/>
              </a:spcAft>
              <a:buFont typeface="Wingdings" pitchFamily="2" charset="2"/>
              <a:buChar char="ü"/>
              <a:defRPr/>
            </a:pPr>
            <a:r>
              <a:rPr lang="en-US" sz="160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Cytoscape</a:t>
            </a:r>
            <a:r>
              <a:rPr lang="en-US" sz="1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Using filters</a:t>
            </a:r>
          </a:p>
          <a:p>
            <a:pPr lvl="1" fontAlgn="auto">
              <a:lnSpc>
                <a:spcPct val="120000"/>
              </a:lnSpc>
              <a:spcAft>
                <a:spcPts val="0"/>
              </a:spcAft>
              <a:defRPr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Integrate quantitative proteomics information in the network</a:t>
            </a:r>
          </a:p>
          <a:p>
            <a:pPr lvl="2" fontAlgn="auto">
              <a:lnSpc>
                <a:spcPct val="120000"/>
              </a:lnSpc>
              <a:spcAft>
                <a:spcPts val="0"/>
              </a:spcAft>
              <a:buFont typeface="Wingdings" pitchFamily="2" charset="2"/>
              <a:buChar char="ü"/>
              <a:defRPr/>
            </a:pP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Cytoscape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: Load columns</a:t>
            </a:r>
          </a:p>
          <a:p>
            <a:pPr fontAlgn="auto">
              <a:lnSpc>
                <a:spcPct val="120000"/>
              </a:lnSpc>
              <a:spcAft>
                <a:spcPts val="0"/>
              </a:spcAft>
              <a:defRPr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Identify heavily connected sub-networks</a:t>
            </a:r>
          </a:p>
          <a:p>
            <a:pPr lvl="2" fontAlgn="auto">
              <a:lnSpc>
                <a:spcPct val="120000"/>
              </a:lnSpc>
              <a:spcAft>
                <a:spcPts val="0"/>
              </a:spcAft>
              <a:buFont typeface="Wingdings" pitchFamily="2" charset="2"/>
              <a:buChar char="ü"/>
              <a:defRPr/>
            </a:pPr>
            <a:r>
              <a:rPr lang="en-US" sz="16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Cytoscape</a:t>
            </a:r>
            <a:r>
              <a:rPr lang="en-US" sz="16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clusterMaker2 </a:t>
            </a:r>
            <a:r>
              <a:rPr lang="en-US" sz="16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fontAlgn="auto">
              <a:lnSpc>
                <a:spcPct val="120000"/>
              </a:lnSpc>
              <a:spcAft>
                <a:spcPts val="0"/>
              </a:spcAft>
              <a:defRPr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Analyze meaningful GO annotation</a:t>
            </a:r>
          </a:p>
          <a:p>
            <a:pPr lvl="2" fontAlgn="auto">
              <a:lnSpc>
                <a:spcPct val="120000"/>
              </a:lnSpc>
              <a:spcAft>
                <a:spcPts val="0"/>
              </a:spcAft>
              <a:buFont typeface="Wingdings" pitchFamily="2" charset="2"/>
              <a:buChar char="ü"/>
              <a:defRPr/>
            </a:pP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Cytoscape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BiNGO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app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3141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ttr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20" y="2132856"/>
            <a:ext cx="4625106" cy="400506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23850" y="115888"/>
            <a:ext cx="7848600" cy="584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>
              <a:defRPr sz="3200">
                <a:solidFill>
                  <a:srgbClr val="72AD46"/>
                </a:solidFill>
                <a:ea typeface="+mj-ea"/>
                <a:cs typeface="Arial" pitchFamily="34" charset="0"/>
              </a:defRPr>
            </a:lvl1pPr>
            <a:lvl2pPr algn="ctr">
              <a:defRPr sz="4400">
                <a:latin typeface="Calibri" pitchFamily="34" charset="0"/>
              </a:defRPr>
            </a:lvl2pPr>
            <a:lvl3pPr algn="ctr">
              <a:defRPr sz="4400">
                <a:latin typeface="Calibri" pitchFamily="34" charset="0"/>
              </a:defRPr>
            </a:lvl3pPr>
            <a:lvl4pPr algn="ctr">
              <a:defRPr sz="4400">
                <a:latin typeface="Calibri" pitchFamily="34" charset="0"/>
              </a:defRPr>
            </a:lvl4pPr>
            <a:lvl5pPr algn="ctr">
              <a:defRPr sz="4400">
                <a:latin typeface="Calibri" pitchFamily="34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</a:defRPr>
            </a:lvl9pPr>
          </a:lstStyle>
          <a:p>
            <a:r>
              <a:rPr lang="en-GB" dirty="0" err="1" smtClean="0"/>
              <a:t>Cytoscape</a:t>
            </a:r>
            <a:r>
              <a:rPr lang="en-GB" dirty="0" smtClean="0"/>
              <a:t>: columns and visual styles</a:t>
            </a:r>
            <a:endParaRPr lang="en-GB" dirty="0"/>
          </a:p>
        </p:txBody>
      </p:sp>
      <p:sp>
        <p:nvSpPr>
          <p:cNvPr id="7" name="Line Callout 2 (Accent Bar) 6"/>
          <p:cNvSpPr/>
          <p:nvPr/>
        </p:nvSpPr>
        <p:spPr>
          <a:xfrm flipH="1">
            <a:off x="395535" y="3905923"/>
            <a:ext cx="2116857" cy="1035245"/>
          </a:xfrm>
          <a:prstGeom prst="accent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32318"/>
              <a:gd name="adj6" fmla="val -59665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GB" sz="1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Protein name: pp60c-src</a:t>
            </a:r>
          </a:p>
          <a:p>
            <a:pPr algn="r"/>
            <a:r>
              <a:rPr lang="en-GB" sz="1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Relative expression value: -3.23</a:t>
            </a:r>
          </a:p>
          <a:p>
            <a:pPr algn="r"/>
            <a:r>
              <a:rPr lang="en-GB" sz="1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Organism: human</a:t>
            </a:r>
            <a:endParaRPr lang="en-GB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11560" y="3429000"/>
            <a:ext cx="21547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Node columns</a:t>
            </a:r>
            <a:endParaRPr lang="en-GB" dirty="0"/>
          </a:p>
        </p:txBody>
      </p:sp>
      <p:sp>
        <p:nvSpPr>
          <p:cNvPr id="11" name="Line Callout 2 (Accent Bar) 10"/>
          <p:cNvSpPr/>
          <p:nvPr/>
        </p:nvSpPr>
        <p:spPr>
          <a:xfrm>
            <a:off x="6228184" y="3867781"/>
            <a:ext cx="2808312" cy="1317787"/>
          </a:xfrm>
          <a:prstGeom prst="accent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5579"/>
              <a:gd name="adj6" fmla="val -38882"/>
            </a:avLst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Interaction detection method: anti-bait </a:t>
            </a:r>
            <a:r>
              <a:rPr lang="en-GB" sz="14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coIP</a:t>
            </a:r>
            <a:endParaRPr lang="en-GB" sz="14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1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Confidence score: 0.24</a:t>
            </a:r>
          </a:p>
          <a:p>
            <a:r>
              <a:rPr lang="en-GB" sz="1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Interaction type: physical association</a:t>
            </a:r>
          </a:p>
          <a:p>
            <a:r>
              <a:rPr lang="en-GB" sz="1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Database: </a:t>
            </a:r>
            <a:r>
              <a:rPr lang="en-GB" sz="14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IntAct</a:t>
            </a:r>
            <a:endParaRPr lang="en-GB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868144" y="3327375"/>
            <a:ext cx="21371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Edge columns</a:t>
            </a:r>
            <a:endParaRPr lang="en-GB" dirty="0"/>
          </a:p>
        </p:txBody>
      </p:sp>
      <p:sp>
        <p:nvSpPr>
          <p:cNvPr id="9" name="TextBox 8"/>
          <p:cNvSpPr txBox="1"/>
          <p:nvPr/>
        </p:nvSpPr>
        <p:spPr>
          <a:xfrm>
            <a:off x="179512" y="836712"/>
            <a:ext cx="8712968" cy="1000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800" dirty="0" smtClean="0"/>
              <a:t>columns hold information about nodes and edges in </a:t>
            </a:r>
            <a:r>
              <a:rPr lang="en-GB" sz="1800" dirty="0" err="1" smtClean="0"/>
              <a:t>Cytoscape</a:t>
            </a:r>
            <a:r>
              <a:rPr lang="en-GB" sz="1800" dirty="0" smtClean="0"/>
              <a:t>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800" dirty="0" smtClean="0"/>
              <a:t>They can be used to create and apply visual styles, allowing for visualization of </a:t>
            </a:r>
            <a:r>
              <a:rPr lang="en-GB" sz="1800" dirty="0"/>
              <a:t>complex </a:t>
            </a:r>
            <a:r>
              <a:rPr lang="en-GB" sz="1800" dirty="0" smtClean="0"/>
              <a:t>information. </a:t>
            </a:r>
          </a:p>
        </p:txBody>
      </p:sp>
    </p:spTree>
    <p:extLst>
      <p:ext uri="{BB962C8B-B14F-4D97-AF65-F5344CB8AC3E}">
        <p14:creationId xmlns:p14="http://schemas.microsoft.com/office/powerpoint/2010/main" val="3416866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ttr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3472" y="2008148"/>
            <a:ext cx="4896544" cy="424011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23850" y="115888"/>
            <a:ext cx="7848600" cy="584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>
              <a:defRPr sz="3200">
                <a:solidFill>
                  <a:srgbClr val="72AD46"/>
                </a:solidFill>
                <a:ea typeface="+mj-ea"/>
                <a:cs typeface="Arial" pitchFamily="34" charset="0"/>
              </a:defRPr>
            </a:lvl1pPr>
            <a:lvl2pPr algn="ctr">
              <a:defRPr sz="4400">
                <a:latin typeface="Calibri" pitchFamily="34" charset="0"/>
              </a:defRPr>
            </a:lvl2pPr>
            <a:lvl3pPr algn="ctr">
              <a:defRPr sz="4400">
                <a:latin typeface="Calibri" pitchFamily="34" charset="0"/>
              </a:defRPr>
            </a:lvl3pPr>
            <a:lvl4pPr algn="ctr">
              <a:defRPr sz="4400">
                <a:latin typeface="Calibri" pitchFamily="34" charset="0"/>
              </a:defRPr>
            </a:lvl4pPr>
            <a:lvl5pPr algn="ctr">
              <a:defRPr sz="4400">
                <a:latin typeface="Calibri" pitchFamily="34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</a:defRPr>
            </a:lvl9pPr>
          </a:lstStyle>
          <a:p>
            <a:r>
              <a:rPr lang="en-GB" dirty="0" err="1" smtClean="0"/>
              <a:t>Cytoscape</a:t>
            </a:r>
            <a:r>
              <a:rPr lang="en-GB" dirty="0" smtClean="0"/>
              <a:t>: columns and visual styles</a:t>
            </a:r>
            <a:endParaRPr lang="en-GB" dirty="0"/>
          </a:p>
        </p:txBody>
      </p:sp>
      <p:sp>
        <p:nvSpPr>
          <p:cNvPr id="7" name="Line Callout 2 (Accent Bar) 6"/>
          <p:cNvSpPr/>
          <p:nvPr/>
        </p:nvSpPr>
        <p:spPr>
          <a:xfrm flipH="1">
            <a:off x="95280" y="4025228"/>
            <a:ext cx="2260872" cy="1059956"/>
          </a:xfrm>
          <a:prstGeom prst="accent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37243"/>
              <a:gd name="adj6" fmla="val -55873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GB" sz="1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Label: Protein name</a:t>
            </a:r>
          </a:p>
          <a:p>
            <a:pPr algn="r"/>
            <a:r>
              <a:rPr lang="en-GB" sz="1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Colour: Relative expression value</a:t>
            </a:r>
          </a:p>
          <a:p>
            <a:pPr algn="r"/>
            <a:r>
              <a:rPr lang="en-GB" sz="1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Size: Seed yes/no</a:t>
            </a:r>
          </a:p>
          <a:p>
            <a:pPr algn="r"/>
            <a:r>
              <a:rPr lang="en-GB" sz="1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Border: Protein family</a:t>
            </a:r>
            <a:endParaRPr lang="en-GB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67544" y="3563563"/>
            <a:ext cx="21547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Node columns</a:t>
            </a:r>
            <a:endParaRPr lang="en-GB" dirty="0"/>
          </a:p>
        </p:txBody>
      </p:sp>
      <p:sp>
        <p:nvSpPr>
          <p:cNvPr id="11" name="Line Callout 2 (Accent Bar) 10"/>
          <p:cNvSpPr/>
          <p:nvPr/>
        </p:nvSpPr>
        <p:spPr>
          <a:xfrm>
            <a:off x="6444208" y="4871593"/>
            <a:ext cx="2736304" cy="597707"/>
          </a:xfrm>
          <a:prstGeom prst="accentCallout2">
            <a:avLst>
              <a:gd name="adj1" fmla="val 24578"/>
              <a:gd name="adj2" fmla="val -1968"/>
              <a:gd name="adj3" fmla="val 18750"/>
              <a:gd name="adj4" fmla="val -16667"/>
              <a:gd name="adj5" fmla="val 12727"/>
              <a:gd name="adj6" fmla="val -43074"/>
            </a:avLst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Label: Interaction detection method</a:t>
            </a:r>
          </a:p>
          <a:p>
            <a:r>
              <a:rPr lang="en-GB" sz="1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Colour: Interaction type</a:t>
            </a:r>
            <a:endParaRPr lang="en-GB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276958" y="4397100"/>
            <a:ext cx="21371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Edge columns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1455395" y="1036977"/>
            <a:ext cx="65527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 smtClean="0"/>
              <a:t>Network after application of a visual style based on its columns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550364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323850" y="115888"/>
            <a:ext cx="7848600" cy="584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>
              <a:defRPr sz="3200">
                <a:solidFill>
                  <a:srgbClr val="72AD46"/>
                </a:solidFill>
                <a:ea typeface="+mj-ea"/>
                <a:cs typeface="Arial" pitchFamily="34" charset="0"/>
              </a:defRPr>
            </a:lvl1pPr>
            <a:lvl2pPr algn="ctr">
              <a:defRPr sz="4400">
                <a:latin typeface="Calibri" pitchFamily="34" charset="0"/>
              </a:defRPr>
            </a:lvl2pPr>
            <a:lvl3pPr algn="ctr">
              <a:defRPr sz="4400">
                <a:latin typeface="Calibri" pitchFamily="34" charset="0"/>
              </a:defRPr>
            </a:lvl3pPr>
            <a:lvl4pPr algn="ctr">
              <a:defRPr sz="4400">
                <a:latin typeface="Calibri" pitchFamily="34" charset="0"/>
              </a:defRPr>
            </a:lvl4pPr>
            <a:lvl5pPr algn="ctr">
              <a:defRPr sz="4400">
                <a:latin typeface="Calibri" pitchFamily="34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</a:defRPr>
            </a:lvl9pPr>
          </a:lstStyle>
          <a:p>
            <a:r>
              <a:rPr lang="en-GB" dirty="0" smtClean="0"/>
              <a:t>Table panel: nodes</a:t>
            </a:r>
            <a:endParaRPr lang="en-GB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67" y="825498"/>
            <a:ext cx="8946429" cy="537250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619672" y="3888258"/>
            <a:ext cx="7344816" cy="1917005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728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836711"/>
            <a:ext cx="8928992" cy="5344983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23850" y="115888"/>
            <a:ext cx="7848600" cy="584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>
              <a:defRPr sz="3200">
                <a:solidFill>
                  <a:srgbClr val="72AD46"/>
                </a:solidFill>
                <a:ea typeface="+mj-ea"/>
                <a:cs typeface="Arial" pitchFamily="34" charset="0"/>
              </a:defRPr>
            </a:lvl1pPr>
            <a:lvl2pPr algn="ctr">
              <a:defRPr sz="4400">
                <a:latin typeface="Calibri" pitchFamily="34" charset="0"/>
              </a:defRPr>
            </a:lvl2pPr>
            <a:lvl3pPr algn="ctr">
              <a:defRPr sz="4400">
                <a:latin typeface="Calibri" pitchFamily="34" charset="0"/>
              </a:defRPr>
            </a:lvl3pPr>
            <a:lvl4pPr algn="ctr">
              <a:defRPr sz="4400">
                <a:latin typeface="Calibri" pitchFamily="34" charset="0"/>
              </a:defRPr>
            </a:lvl4pPr>
            <a:lvl5pPr algn="ctr">
              <a:defRPr sz="4400">
                <a:latin typeface="Calibri" pitchFamily="34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</a:defRPr>
            </a:lvl9pPr>
          </a:lstStyle>
          <a:p>
            <a:r>
              <a:rPr lang="en-GB" dirty="0" smtClean="0"/>
              <a:t>Table panel: edges</a:t>
            </a:r>
            <a:endParaRPr lang="en-GB" dirty="0"/>
          </a:p>
        </p:txBody>
      </p:sp>
      <p:sp>
        <p:nvSpPr>
          <p:cNvPr id="3" name="Rectangle 2"/>
          <p:cNvSpPr/>
          <p:nvPr/>
        </p:nvSpPr>
        <p:spPr>
          <a:xfrm>
            <a:off x="1619672" y="3888258"/>
            <a:ext cx="7344816" cy="1917005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2626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>
          <a:xfrm>
            <a:off x="457200" y="115888"/>
            <a:ext cx="8229600" cy="1143000"/>
          </a:xfrm>
        </p:spPr>
        <p:txBody>
          <a:bodyPr/>
          <a:lstStyle/>
          <a:p>
            <a:pPr eaLnBrk="1" hangingPunct="1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Workflow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48380"/>
            <a:ext cx="8229600" cy="5032948"/>
          </a:xfrm>
        </p:spPr>
        <p:txBody>
          <a:bodyPr rtlCol="0">
            <a:noAutofit/>
          </a:bodyPr>
          <a:lstStyle/>
          <a:p>
            <a:pPr eaLnBrk="1" fontAlgn="auto" hangingPunct="1">
              <a:lnSpc>
                <a:spcPct val="120000"/>
              </a:lnSpc>
              <a:spcAft>
                <a:spcPts val="0"/>
              </a:spcAft>
              <a:defRPr/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Obtain protein-protein interactions</a:t>
            </a:r>
          </a:p>
          <a:p>
            <a:pPr lvl="2" fontAlgn="auto">
              <a:lnSpc>
                <a:spcPct val="120000"/>
              </a:lnSpc>
              <a:spcAft>
                <a:spcPts val="0"/>
              </a:spcAft>
              <a:buFont typeface="Wingdings" pitchFamily="2" charset="2"/>
              <a:buChar char="ü"/>
              <a:defRPr/>
            </a:pP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PSICQUIC-based interaction import client in Cytoscape</a:t>
            </a:r>
          </a:p>
          <a:p>
            <a:pPr eaLnBrk="1" fontAlgn="auto" hangingPunct="1">
              <a:lnSpc>
                <a:spcPct val="120000"/>
              </a:lnSpc>
              <a:spcAft>
                <a:spcPts val="0"/>
              </a:spcAft>
              <a:defRPr/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Visualize network</a:t>
            </a:r>
          </a:p>
          <a:p>
            <a:pPr lvl="2" fontAlgn="auto">
              <a:lnSpc>
                <a:spcPct val="120000"/>
              </a:lnSpc>
              <a:spcAft>
                <a:spcPts val="0"/>
              </a:spcAft>
              <a:buFont typeface="Wingdings" pitchFamily="2" charset="2"/>
              <a:buChar char="ü"/>
              <a:defRPr/>
            </a:pP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Cytoscape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fontAlgn="auto" hangingPunct="1">
              <a:lnSpc>
                <a:spcPct val="120000"/>
              </a:lnSpc>
              <a:spcAft>
                <a:spcPts val="0"/>
              </a:spcAft>
              <a:defRPr/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Basic network analysis</a:t>
            </a:r>
          </a:p>
          <a:p>
            <a:pPr lvl="1" fontAlgn="auto">
              <a:lnSpc>
                <a:spcPct val="120000"/>
              </a:lnSpc>
              <a:spcAft>
                <a:spcPts val="0"/>
              </a:spcAft>
              <a:defRPr/>
            </a:pP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Filtering your network based on columns</a:t>
            </a:r>
          </a:p>
          <a:p>
            <a:pPr lvl="2" fontAlgn="auto">
              <a:lnSpc>
                <a:spcPct val="120000"/>
              </a:lnSpc>
              <a:spcAft>
                <a:spcPts val="0"/>
              </a:spcAft>
              <a:buFont typeface="Wingdings" pitchFamily="2" charset="2"/>
              <a:buChar char="ü"/>
              <a:defRPr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Cytoscape: Using filters</a:t>
            </a:r>
          </a:p>
          <a:p>
            <a:pPr lvl="1" fontAlgn="auto">
              <a:lnSpc>
                <a:spcPct val="120000"/>
              </a:lnSpc>
              <a:spcAft>
                <a:spcPts val="0"/>
              </a:spcAft>
              <a:defRPr/>
            </a:pP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Integrate quantitative proteomics information in the network</a:t>
            </a:r>
          </a:p>
          <a:p>
            <a:pPr lvl="2" fontAlgn="auto">
              <a:lnSpc>
                <a:spcPct val="120000"/>
              </a:lnSpc>
              <a:spcAft>
                <a:spcPts val="0"/>
              </a:spcAft>
              <a:buFont typeface="Wingdings" pitchFamily="2" charset="2"/>
              <a:buChar char="ü"/>
              <a:defRPr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Cytoscape: Load 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columns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fontAlgn="auto">
              <a:lnSpc>
                <a:spcPct val="120000"/>
              </a:lnSpc>
              <a:spcAft>
                <a:spcPts val="0"/>
              </a:spcAft>
              <a:defRPr/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Identify heavily connected sub-networks</a:t>
            </a:r>
          </a:p>
          <a:p>
            <a:pPr lvl="2" fontAlgn="auto">
              <a:lnSpc>
                <a:spcPct val="120000"/>
              </a:lnSpc>
              <a:spcAft>
                <a:spcPts val="0"/>
              </a:spcAft>
              <a:buFont typeface="Wingdings" pitchFamily="2" charset="2"/>
              <a:buChar char="ü"/>
              <a:defRPr/>
            </a:pPr>
            <a:r>
              <a:rPr lang="en-US" sz="16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Cytoscape</a:t>
            </a:r>
            <a:r>
              <a:rPr lang="en-US" sz="16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16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clusterMaker2 app</a:t>
            </a:r>
            <a:endParaRPr lang="en-US" sz="1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fontAlgn="auto">
              <a:lnSpc>
                <a:spcPct val="120000"/>
              </a:lnSpc>
              <a:spcAft>
                <a:spcPts val="0"/>
              </a:spcAft>
              <a:defRPr/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Analyze meaningful GO annotation</a:t>
            </a:r>
          </a:p>
          <a:p>
            <a:pPr lvl="2" fontAlgn="auto">
              <a:lnSpc>
                <a:spcPct val="120000"/>
              </a:lnSpc>
              <a:spcAft>
                <a:spcPts val="0"/>
              </a:spcAft>
              <a:buFont typeface="Wingdings" pitchFamily="2" charset="2"/>
              <a:buChar char="ü"/>
              <a:defRPr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Cytoscape: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BiNGO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app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8287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323850" y="115888"/>
            <a:ext cx="7848600" cy="584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>
              <a:defRPr sz="3200">
                <a:solidFill>
                  <a:srgbClr val="72AD46"/>
                </a:solidFill>
                <a:ea typeface="+mj-ea"/>
                <a:cs typeface="Arial" pitchFamily="34" charset="0"/>
              </a:defRPr>
            </a:lvl1pPr>
            <a:lvl2pPr algn="ctr">
              <a:defRPr sz="4400">
                <a:latin typeface="Calibri" pitchFamily="34" charset="0"/>
              </a:defRPr>
            </a:lvl2pPr>
            <a:lvl3pPr algn="ctr">
              <a:defRPr sz="4400">
                <a:latin typeface="Calibri" pitchFamily="34" charset="0"/>
              </a:defRPr>
            </a:lvl3pPr>
            <a:lvl4pPr algn="ctr">
              <a:defRPr sz="4400">
                <a:latin typeface="Calibri" pitchFamily="34" charset="0"/>
              </a:defRPr>
            </a:lvl4pPr>
            <a:lvl5pPr algn="ctr">
              <a:defRPr sz="4400">
                <a:latin typeface="Calibri" pitchFamily="34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</a:defRPr>
            </a:lvl9pPr>
          </a:lstStyle>
          <a:p>
            <a:r>
              <a:rPr lang="en-GB" dirty="0"/>
              <a:t>Using </a:t>
            </a:r>
            <a:r>
              <a:rPr lang="en-GB" dirty="0" smtClean="0"/>
              <a:t>selection / filters</a:t>
            </a:r>
            <a:endParaRPr lang="en-GB" dirty="0"/>
          </a:p>
        </p:txBody>
      </p:sp>
      <p:sp>
        <p:nvSpPr>
          <p:cNvPr id="5" name="TextBox 6"/>
          <p:cNvSpPr txBox="1">
            <a:spLocks noChangeArrowheads="1"/>
          </p:cNvSpPr>
          <p:nvPr/>
        </p:nvSpPr>
        <p:spPr bwMode="auto">
          <a:xfrm>
            <a:off x="1475656" y="1412776"/>
            <a:ext cx="633670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9pPr>
          </a:lstStyle>
          <a:p>
            <a:pPr algn="ctr"/>
            <a:r>
              <a:rPr lang="en-US" sz="2800" dirty="0" smtClean="0">
                <a:cs typeface="Arial" panose="020B0604020202020204" pitchFamily="34" charset="0"/>
              </a:rPr>
              <a:t>In ‘Control Panel’ go to the ‘Select’ tab</a:t>
            </a:r>
            <a:endParaRPr lang="en-US" sz="2800" dirty="0"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695" y="2648684"/>
            <a:ext cx="5000625" cy="192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090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1484784"/>
            <a:ext cx="6400800" cy="522922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23850" y="115888"/>
            <a:ext cx="7848600" cy="584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>
              <a:defRPr sz="3200">
                <a:solidFill>
                  <a:srgbClr val="72AD46"/>
                </a:solidFill>
                <a:ea typeface="+mj-ea"/>
                <a:cs typeface="Arial" pitchFamily="34" charset="0"/>
              </a:defRPr>
            </a:lvl1pPr>
            <a:lvl2pPr algn="ctr">
              <a:defRPr sz="4400">
                <a:latin typeface="Calibri" pitchFamily="34" charset="0"/>
              </a:defRPr>
            </a:lvl2pPr>
            <a:lvl3pPr algn="ctr">
              <a:defRPr sz="4400">
                <a:latin typeface="Calibri" pitchFamily="34" charset="0"/>
              </a:defRPr>
            </a:lvl3pPr>
            <a:lvl4pPr algn="ctr">
              <a:defRPr sz="4400">
                <a:latin typeface="Calibri" pitchFamily="34" charset="0"/>
              </a:defRPr>
            </a:lvl4pPr>
            <a:lvl5pPr algn="ctr">
              <a:defRPr sz="4400">
                <a:latin typeface="Calibri" pitchFamily="34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</a:defRPr>
            </a:lvl9pPr>
          </a:lstStyle>
          <a:p>
            <a:r>
              <a:rPr lang="en-GB" dirty="0"/>
              <a:t>Using </a:t>
            </a:r>
            <a:r>
              <a:rPr lang="en-GB" dirty="0" smtClean="0"/>
              <a:t>selection / filters</a:t>
            </a:r>
            <a:endParaRPr lang="en-GB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7984" y="908720"/>
            <a:ext cx="4448175" cy="173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883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8786" y="1043098"/>
            <a:ext cx="1246427" cy="12452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10"/>
          <p:cNvSpPr txBox="1"/>
          <p:nvPr/>
        </p:nvSpPr>
        <p:spPr>
          <a:xfrm>
            <a:off x="755576" y="3083476"/>
            <a:ext cx="7629334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ea typeface="Times New Roman"/>
                <a:cs typeface="Arial" panose="020B0604020202020204" pitchFamily="34" charset="0"/>
              </a:rPr>
              <a:t>Use edge </a:t>
            </a:r>
            <a:r>
              <a:rPr lang="en-GB" dirty="0" smtClean="0">
                <a:ea typeface="Times New Roman"/>
                <a:cs typeface="Arial" panose="020B0604020202020204" pitchFamily="34" charset="0"/>
              </a:rPr>
              <a:t>columns </a:t>
            </a:r>
            <a:r>
              <a:rPr lang="en-GB" dirty="0">
                <a:ea typeface="Times New Roman"/>
                <a:cs typeface="Arial" panose="020B0604020202020204" pitchFamily="34" charset="0"/>
              </a:rPr>
              <a:t>to create a network in which all the interactions have been found </a:t>
            </a:r>
            <a:r>
              <a:rPr lang="en-GB" dirty="0" smtClean="0">
                <a:ea typeface="Times New Roman"/>
                <a:cs typeface="Arial" panose="020B0604020202020204" pitchFamily="34" charset="0"/>
              </a:rPr>
              <a:t>using the ‘two hybrid’ interaction detection method.</a:t>
            </a:r>
            <a:endParaRPr lang="en-GB" sz="2800" dirty="0">
              <a:effectLst/>
              <a:ea typeface="Times New Roman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7522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57200" y="115888"/>
            <a:ext cx="8229600" cy="1143000"/>
          </a:xfrm>
          <a:prstGeom prst="rect">
            <a:avLst/>
          </a:prstGeom>
        </p:spPr>
        <p:txBody>
          <a:bodyPr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Workflow</a:t>
            </a:r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 descr="sn3_undir_c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2320" y="2564904"/>
            <a:ext cx="1397650" cy="1347541"/>
          </a:xfrm>
          <a:prstGeom prst="rect">
            <a:avLst/>
          </a:prstGeom>
        </p:spPr>
      </p:pic>
      <p:pic>
        <p:nvPicPr>
          <p:cNvPr id="9" name="Picture 8" descr="sn2_undir_exp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872" y="1700808"/>
            <a:ext cx="2969655" cy="2160240"/>
          </a:xfrm>
          <a:prstGeom prst="rect">
            <a:avLst/>
          </a:prstGeom>
        </p:spPr>
      </p:pic>
      <p:pic>
        <p:nvPicPr>
          <p:cNvPr id="10" name="Picture 9" descr="sn1_undir_bas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124744"/>
            <a:ext cx="2969655" cy="2160240"/>
          </a:xfrm>
          <a:prstGeom prst="rect">
            <a:avLst/>
          </a:prstGeom>
        </p:spPr>
      </p:pic>
      <p:pic>
        <p:nvPicPr>
          <p:cNvPr id="3" name="Picture 2" descr="n5_undir_enranal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824" y="4581128"/>
            <a:ext cx="2880320" cy="209496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95536" y="2852936"/>
            <a:ext cx="23042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List of proteins (seed)</a:t>
            </a:r>
            <a:endParaRPr lang="en-US" sz="20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491880" y="1124744"/>
            <a:ext cx="23391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Base PPI network</a:t>
            </a:r>
            <a:endParaRPr lang="en-US" sz="20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020272" y="4005064"/>
            <a:ext cx="20162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Topological clustering</a:t>
            </a:r>
            <a:endParaRPr lang="en-US" sz="20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796137" y="5445224"/>
            <a:ext cx="21602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Annotation enrichment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2555776" y="2204864"/>
            <a:ext cx="1152128" cy="288032"/>
          </a:xfrm>
          <a:prstGeom prst="straightConnector1">
            <a:avLst/>
          </a:prstGeom>
          <a:ln w="762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6084168" y="3140968"/>
            <a:ext cx="1224136" cy="144016"/>
          </a:xfrm>
          <a:prstGeom prst="straightConnector1">
            <a:avLst/>
          </a:prstGeom>
          <a:ln w="762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>
            <a:off x="4716016" y="3933056"/>
            <a:ext cx="72008" cy="792088"/>
          </a:xfrm>
          <a:prstGeom prst="straightConnector1">
            <a:avLst/>
          </a:prstGeom>
          <a:ln w="762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8451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23850" y="115888"/>
            <a:ext cx="7848600" cy="584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>
              <a:defRPr sz="3200">
                <a:solidFill>
                  <a:srgbClr val="72AD46"/>
                </a:solidFill>
                <a:ea typeface="+mj-ea"/>
                <a:cs typeface="Arial" pitchFamily="34" charset="0"/>
              </a:defRPr>
            </a:lvl1pPr>
            <a:lvl2pPr algn="ctr">
              <a:defRPr sz="4400">
                <a:latin typeface="Calibri" pitchFamily="34" charset="0"/>
              </a:defRPr>
            </a:lvl2pPr>
            <a:lvl3pPr algn="ctr">
              <a:defRPr sz="4400">
                <a:latin typeface="Calibri" pitchFamily="34" charset="0"/>
              </a:defRPr>
            </a:lvl3pPr>
            <a:lvl4pPr algn="ctr">
              <a:defRPr sz="4400">
                <a:latin typeface="Calibri" pitchFamily="34" charset="0"/>
              </a:defRPr>
            </a:lvl4pPr>
            <a:lvl5pPr algn="ctr">
              <a:defRPr sz="4400">
                <a:latin typeface="Calibri" pitchFamily="34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</a:defRPr>
            </a:lvl9pPr>
          </a:lstStyle>
          <a:p>
            <a:r>
              <a:rPr lang="en-GB" dirty="0"/>
              <a:t>Our dataset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808159" y="2376452"/>
            <a:ext cx="20762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latin typeface="HelveticaNeueLT Pro 45 Lt" pitchFamily="34" charset="0"/>
              </a:rPr>
              <a:t>PMID: </a:t>
            </a:r>
            <a:r>
              <a:rPr lang="en-GB" sz="2000" dirty="0" smtClean="0">
                <a:latin typeface="HelveticaNeueLT Pro 45 Lt" pitchFamily="34" charset="0"/>
              </a:rPr>
              <a:t>24454774</a:t>
            </a:r>
            <a:endParaRPr lang="en-GB" sz="2000" dirty="0">
              <a:latin typeface="HelveticaNeueLT Pro 45 Lt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7401" y="832347"/>
            <a:ext cx="6486525" cy="15144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7401" y="2346821"/>
            <a:ext cx="1993521" cy="42974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3167" y="2399481"/>
            <a:ext cx="2794992" cy="324419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2430118" y="4917056"/>
            <a:ext cx="1656184" cy="1393578"/>
            <a:chOff x="603430" y="4983895"/>
            <a:chExt cx="1656184" cy="139357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3430" y="5271927"/>
              <a:ext cx="1656184" cy="1105546"/>
            </a:xfrm>
            <a:prstGeom prst="rect">
              <a:avLst/>
            </a:prstGeom>
          </p:spPr>
        </p:pic>
        <p:sp>
          <p:nvSpPr>
            <p:cNvPr id="9" name="Right Arrow 8"/>
            <p:cNvSpPr/>
            <p:nvPr/>
          </p:nvSpPr>
          <p:spPr>
            <a:xfrm rot="5400000">
              <a:off x="1251502" y="5019899"/>
              <a:ext cx="360040" cy="288032"/>
            </a:xfrm>
            <a:prstGeom prst="rightArrow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3282169" y="4569639"/>
            <a:ext cx="1646113" cy="1393578"/>
            <a:chOff x="2510209" y="4869160"/>
            <a:chExt cx="1646113" cy="1393578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510209" y="5163915"/>
              <a:ext cx="1646113" cy="1098823"/>
            </a:xfrm>
            <a:prstGeom prst="rect">
              <a:avLst/>
            </a:prstGeom>
          </p:spPr>
        </p:pic>
        <p:sp>
          <p:nvSpPr>
            <p:cNvPr id="10" name="Right Arrow 9"/>
            <p:cNvSpPr/>
            <p:nvPr/>
          </p:nvSpPr>
          <p:spPr>
            <a:xfrm rot="5400000">
              <a:off x="3153245" y="4905164"/>
              <a:ext cx="360040" cy="288032"/>
            </a:xfrm>
            <a:prstGeom prst="rightArrow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124012" y="4271594"/>
            <a:ext cx="1661566" cy="1396725"/>
            <a:chOff x="4345904" y="4207024"/>
            <a:chExt cx="1661566" cy="1396725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345904" y="4494611"/>
              <a:ext cx="1661566" cy="1109138"/>
            </a:xfrm>
            <a:prstGeom prst="rect">
              <a:avLst/>
            </a:prstGeom>
          </p:spPr>
        </p:pic>
        <p:sp>
          <p:nvSpPr>
            <p:cNvPr id="13" name="Right Arrow 12"/>
            <p:cNvSpPr/>
            <p:nvPr/>
          </p:nvSpPr>
          <p:spPr>
            <a:xfrm rot="5400000">
              <a:off x="4996667" y="4243028"/>
              <a:ext cx="360040" cy="288032"/>
            </a:xfrm>
            <a:prstGeom prst="rightArrow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717235" y="4936635"/>
            <a:ext cx="1633909" cy="1380494"/>
            <a:chOff x="675580" y="2756243"/>
            <a:chExt cx="1633909" cy="1380494"/>
          </a:xfrm>
        </p:grpSpPr>
        <p:sp>
          <p:nvSpPr>
            <p:cNvPr id="15" name="Right Arrow 14"/>
            <p:cNvSpPr/>
            <p:nvPr/>
          </p:nvSpPr>
          <p:spPr>
            <a:xfrm rot="5400000">
              <a:off x="1317974" y="2792247"/>
              <a:ext cx="360040" cy="288032"/>
            </a:xfrm>
            <a:prstGeom prst="rightArrow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75580" y="3046061"/>
              <a:ext cx="1633909" cy="1090676"/>
            </a:xfrm>
            <a:prstGeom prst="rect">
              <a:avLst/>
            </a:prstGeom>
          </p:spPr>
        </p:pic>
      </p:grpSp>
      <p:sp>
        <p:nvSpPr>
          <p:cNvPr id="19" name="TextBox 18"/>
          <p:cNvSpPr txBox="1"/>
          <p:nvPr/>
        </p:nvSpPr>
        <p:spPr>
          <a:xfrm>
            <a:off x="980239" y="4451614"/>
            <a:ext cx="11095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control</a:t>
            </a:r>
            <a:endParaRPr lang="en-GB" dirty="0"/>
          </a:p>
        </p:txBody>
      </p:sp>
      <p:sp>
        <p:nvSpPr>
          <p:cNvPr id="20" name="TextBox 19"/>
          <p:cNvSpPr txBox="1"/>
          <p:nvPr/>
        </p:nvSpPr>
        <p:spPr>
          <a:xfrm>
            <a:off x="2715122" y="4525840"/>
            <a:ext cx="11031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 smtClean="0"/>
              <a:t>0.3 µg/mL</a:t>
            </a:r>
            <a:endParaRPr lang="en-GB" sz="1600" dirty="0"/>
          </a:p>
        </p:txBody>
      </p:sp>
      <p:sp>
        <p:nvSpPr>
          <p:cNvPr id="21" name="TextBox 20"/>
          <p:cNvSpPr txBox="1"/>
          <p:nvPr/>
        </p:nvSpPr>
        <p:spPr>
          <a:xfrm>
            <a:off x="3639392" y="4220627"/>
            <a:ext cx="9316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 smtClean="0"/>
              <a:t>3 µg/mL</a:t>
            </a:r>
            <a:endParaRPr lang="en-GB" sz="1600" dirty="0"/>
          </a:p>
        </p:txBody>
      </p:sp>
      <p:sp>
        <p:nvSpPr>
          <p:cNvPr id="22" name="TextBox 21"/>
          <p:cNvSpPr txBox="1"/>
          <p:nvPr/>
        </p:nvSpPr>
        <p:spPr>
          <a:xfrm>
            <a:off x="4432055" y="3933040"/>
            <a:ext cx="10454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 smtClean="0"/>
              <a:t>30 µg/mL</a:t>
            </a:r>
            <a:endParaRPr lang="en-GB" sz="1600" dirty="0"/>
          </a:p>
        </p:txBody>
      </p:sp>
      <p:sp>
        <p:nvSpPr>
          <p:cNvPr id="23" name="Left Brace 22"/>
          <p:cNvSpPr/>
          <p:nvPr/>
        </p:nvSpPr>
        <p:spPr>
          <a:xfrm rot="4200000">
            <a:off x="3890119" y="2729413"/>
            <a:ext cx="163964" cy="2734976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TextBox 23"/>
          <p:cNvSpPr txBox="1"/>
          <p:nvPr/>
        </p:nvSpPr>
        <p:spPr>
          <a:xfrm>
            <a:off x="3038047" y="3142339"/>
            <a:ext cx="15936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MWCNTs treatment</a:t>
            </a:r>
            <a:endParaRPr lang="en-GB" dirty="0"/>
          </a:p>
        </p:txBody>
      </p:sp>
      <p:sp>
        <p:nvSpPr>
          <p:cNvPr id="25" name="TextBox 24"/>
          <p:cNvSpPr txBox="1"/>
          <p:nvPr/>
        </p:nvSpPr>
        <p:spPr>
          <a:xfrm>
            <a:off x="6342294" y="3121293"/>
            <a:ext cx="1934953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 smtClean="0"/>
              <a:t>Time points: </a:t>
            </a:r>
          </a:p>
          <a:p>
            <a:pPr algn="ctr"/>
            <a:r>
              <a:rPr lang="en-GB" sz="2000" dirty="0" smtClean="0"/>
              <a:t>2 hours</a:t>
            </a:r>
          </a:p>
          <a:p>
            <a:pPr algn="ctr"/>
            <a:r>
              <a:rPr lang="en-GB" sz="2000" dirty="0" smtClean="0"/>
              <a:t>12 hours</a:t>
            </a:r>
          </a:p>
          <a:p>
            <a:pPr algn="ctr"/>
            <a:r>
              <a:rPr lang="en-GB" sz="2000" dirty="0" smtClean="0"/>
              <a:t>24 hours</a:t>
            </a:r>
            <a:endParaRPr lang="en-GB" sz="2000" dirty="0"/>
          </a:p>
        </p:txBody>
      </p:sp>
      <p:sp>
        <p:nvSpPr>
          <p:cNvPr id="26" name="TextBox 25"/>
          <p:cNvSpPr txBox="1"/>
          <p:nvPr/>
        </p:nvSpPr>
        <p:spPr>
          <a:xfrm>
            <a:off x="5583047" y="4851020"/>
            <a:ext cx="345344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Output value: </a:t>
            </a:r>
          </a:p>
          <a:p>
            <a:pPr algn="ctr"/>
            <a:r>
              <a:rPr lang="en-GB" sz="2000" dirty="0" smtClean="0"/>
              <a:t>Relative abundance of proteins</a:t>
            </a:r>
          </a:p>
          <a:p>
            <a:pPr algn="ctr"/>
            <a:r>
              <a:rPr lang="en-GB" sz="1400" dirty="0" smtClean="0"/>
              <a:t>(significant p&lt;0.05)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1377265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>
          <a:xfrm>
            <a:off x="457200" y="115888"/>
            <a:ext cx="8229600" cy="1143000"/>
          </a:xfrm>
        </p:spPr>
        <p:txBody>
          <a:bodyPr/>
          <a:lstStyle/>
          <a:p>
            <a:pPr eaLnBrk="1" hangingPunct="1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Workflow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348380"/>
            <a:ext cx="8229600" cy="5032948"/>
          </a:xfrm>
        </p:spPr>
        <p:txBody>
          <a:bodyPr rtlCol="0">
            <a:noAutofit/>
          </a:bodyPr>
          <a:lstStyle/>
          <a:p>
            <a:pPr eaLnBrk="1" fontAlgn="auto" hangingPunct="1">
              <a:lnSpc>
                <a:spcPct val="120000"/>
              </a:lnSpc>
              <a:spcAft>
                <a:spcPts val="0"/>
              </a:spcAft>
              <a:defRPr/>
            </a:pPr>
            <a:r>
              <a:rPr lang="en-US" sz="20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Obtain protein-protein interactions</a:t>
            </a:r>
          </a:p>
          <a:p>
            <a:pPr lvl="2" fontAlgn="auto">
              <a:lnSpc>
                <a:spcPct val="120000"/>
              </a:lnSpc>
              <a:spcAft>
                <a:spcPts val="0"/>
              </a:spcAft>
              <a:buFont typeface="Wingdings" pitchFamily="2" charset="2"/>
              <a:buChar char="ü"/>
              <a:defRPr/>
            </a:pPr>
            <a:r>
              <a:rPr lang="en-US" sz="16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PSICQUIC-based interaction import client in Cytoscape</a:t>
            </a:r>
          </a:p>
          <a:p>
            <a:pPr eaLnBrk="1" fontAlgn="auto" hangingPunct="1">
              <a:lnSpc>
                <a:spcPct val="120000"/>
              </a:lnSpc>
              <a:spcAft>
                <a:spcPts val="0"/>
              </a:spcAft>
              <a:defRPr/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Visualize network</a:t>
            </a:r>
          </a:p>
          <a:p>
            <a:pPr lvl="2" fontAlgn="auto">
              <a:lnSpc>
                <a:spcPct val="120000"/>
              </a:lnSpc>
              <a:spcAft>
                <a:spcPts val="0"/>
              </a:spcAft>
              <a:buFont typeface="Wingdings" pitchFamily="2" charset="2"/>
              <a:buChar char="ü"/>
              <a:defRPr/>
            </a:pP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Cytoscape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fontAlgn="auto" hangingPunct="1">
              <a:lnSpc>
                <a:spcPct val="120000"/>
              </a:lnSpc>
              <a:spcAft>
                <a:spcPts val="0"/>
              </a:spcAft>
              <a:defRPr/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Basic network analysis</a:t>
            </a:r>
          </a:p>
          <a:p>
            <a:pPr lvl="1" fontAlgn="auto">
              <a:lnSpc>
                <a:spcPct val="120000"/>
              </a:lnSpc>
              <a:spcAft>
                <a:spcPts val="0"/>
              </a:spcAft>
              <a:defRPr/>
            </a:pP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Filtering your network based on columns</a:t>
            </a:r>
          </a:p>
          <a:p>
            <a:pPr lvl="2" fontAlgn="auto">
              <a:lnSpc>
                <a:spcPct val="120000"/>
              </a:lnSpc>
              <a:spcAft>
                <a:spcPts val="0"/>
              </a:spcAft>
              <a:buFont typeface="Wingdings" pitchFamily="2" charset="2"/>
              <a:buChar char="ü"/>
              <a:defRPr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Cytoscape: Using filters</a:t>
            </a:r>
          </a:p>
          <a:p>
            <a:pPr lvl="1" fontAlgn="auto">
              <a:lnSpc>
                <a:spcPct val="120000"/>
              </a:lnSpc>
              <a:spcAft>
                <a:spcPts val="0"/>
              </a:spcAft>
              <a:defRPr/>
            </a:pP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Integrate quantitative proteomics information in the network</a:t>
            </a:r>
          </a:p>
          <a:p>
            <a:pPr lvl="2" fontAlgn="auto">
              <a:lnSpc>
                <a:spcPct val="120000"/>
              </a:lnSpc>
              <a:spcAft>
                <a:spcPts val="0"/>
              </a:spcAft>
              <a:buFont typeface="Wingdings" pitchFamily="2" charset="2"/>
              <a:buChar char="ü"/>
              <a:defRPr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Cytoscape: Load 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columns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fontAlgn="auto">
              <a:lnSpc>
                <a:spcPct val="120000"/>
              </a:lnSpc>
              <a:spcAft>
                <a:spcPts val="0"/>
              </a:spcAft>
              <a:defRPr/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Identify heavily connected sub-networks</a:t>
            </a:r>
          </a:p>
          <a:p>
            <a:pPr lvl="2" fontAlgn="auto">
              <a:lnSpc>
                <a:spcPct val="120000"/>
              </a:lnSpc>
              <a:spcAft>
                <a:spcPts val="0"/>
              </a:spcAft>
              <a:buFont typeface="Wingdings" pitchFamily="2" charset="2"/>
              <a:buChar char="ü"/>
              <a:defRPr/>
            </a:pPr>
            <a:r>
              <a:rPr lang="en-US" sz="16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Cytoscape</a:t>
            </a:r>
            <a:r>
              <a:rPr lang="en-US" sz="16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16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clusterMaker2 app</a:t>
            </a:r>
            <a:endParaRPr lang="en-US" sz="1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fontAlgn="auto">
              <a:lnSpc>
                <a:spcPct val="120000"/>
              </a:lnSpc>
              <a:spcAft>
                <a:spcPts val="0"/>
              </a:spcAft>
              <a:defRPr/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Analyze meaningful GO annotation</a:t>
            </a:r>
          </a:p>
          <a:p>
            <a:pPr lvl="2" fontAlgn="auto">
              <a:lnSpc>
                <a:spcPct val="120000"/>
              </a:lnSpc>
              <a:spcAft>
                <a:spcPts val="0"/>
              </a:spcAft>
              <a:buFont typeface="Wingdings" pitchFamily="2" charset="2"/>
              <a:buChar char="ü"/>
              <a:defRPr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Cytoscape: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BiNGO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app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2148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1"/>
          <p:cNvSpPr>
            <a:spLocks noGrp="1"/>
          </p:cNvSpPr>
          <p:nvPr>
            <p:ph type="title"/>
          </p:nvPr>
        </p:nvSpPr>
        <p:spPr>
          <a:xfrm>
            <a:off x="251520" y="35912"/>
            <a:ext cx="8496944" cy="584776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l" eaLnBrk="0" hangingPunct="0"/>
            <a:r>
              <a:rPr lang="en-US" sz="3200" dirty="0">
                <a:solidFill>
                  <a:srgbClr val="72AD46"/>
                </a:solidFill>
                <a:latin typeface="Arial" panose="020B0604020202020204" pitchFamily="34" charset="0"/>
                <a:cs typeface="Arial" pitchFamily="34" charset="0"/>
              </a:rPr>
              <a:t>Importing interaction data through PSICQUIC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64704"/>
            <a:ext cx="8219256" cy="4525963"/>
          </a:xfrm>
        </p:spPr>
        <p:txBody>
          <a:bodyPr rtlCol="0">
            <a:normAutofit/>
          </a:bodyPr>
          <a:lstStyle/>
          <a:p>
            <a:pPr marL="0" indent="0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Cytoscape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eaLnBrk="1" fontAlgn="auto" hangingPunct="1">
              <a:spcAft>
                <a:spcPts val="0"/>
              </a:spcAft>
              <a:buNone/>
              <a:defRPr/>
            </a:pP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  <a:sym typeface="Wingdings"/>
              </a:rPr>
              <a:t>File  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sym typeface="Wingdings"/>
              </a:rPr>
              <a:t>Import  Network  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  <a:sym typeface="Wingdings"/>
              </a:rPr>
              <a:t>Public Databases…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395536" y="2276872"/>
            <a:ext cx="8667789" cy="4509120"/>
            <a:chOff x="395536" y="2276872"/>
            <a:chExt cx="8667789" cy="450912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79912" y="2276872"/>
              <a:ext cx="5283413" cy="4509120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5536" y="2636912"/>
              <a:ext cx="2466466" cy="2970287"/>
            </a:xfrm>
            <a:prstGeom prst="rect">
              <a:avLst/>
            </a:prstGeom>
          </p:spPr>
        </p:pic>
        <p:sp>
          <p:nvSpPr>
            <p:cNvPr id="8" name="Arc 7"/>
            <p:cNvSpPr/>
            <p:nvPr/>
          </p:nvSpPr>
          <p:spPr>
            <a:xfrm rot="9513482">
              <a:off x="1586569" y="2334059"/>
              <a:ext cx="2691333" cy="2158390"/>
            </a:xfrm>
            <a:prstGeom prst="arc">
              <a:avLst>
                <a:gd name="adj1" fmla="val 13514930"/>
                <a:gd name="adj2" fmla="val 19077193"/>
              </a:avLst>
            </a:prstGeom>
            <a:noFill/>
            <a:ln w="50800">
              <a:solidFill>
                <a:srgbClr val="FF0000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873542" y="4461347"/>
              <a:ext cx="108011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rgbClr val="FF0000"/>
                  </a:solidFill>
                </a:rPr>
                <a:t>c</a:t>
              </a:r>
              <a:r>
                <a:rPr lang="en-GB" dirty="0" smtClean="0">
                  <a:solidFill>
                    <a:srgbClr val="FF0000"/>
                  </a:solidFill>
                </a:rPr>
                <a:t>opy &amp; paste</a:t>
              </a:r>
              <a:endParaRPr lang="en-GB" dirty="0">
                <a:solidFill>
                  <a:srgbClr val="FF0000"/>
                </a:solidFill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7452320" y="4005064"/>
              <a:ext cx="792088" cy="288032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374224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1"/>
          <p:cNvSpPr>
            <a:spLocks noGrp="1"/>
          </p:cNvSpPr>
          <p:nvPr>
            <p:ph type="title"/>
          </p:nvPr>
        </p:nvSpPr>
        <p:spPr>
          <a:xfrm>
            <a:off x="251520" y="35912"/>
            <a:ext cx="8496944" cy="584776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l" eaLnBrk="0" hangingPunct="0"/>
            <a:r>
              <a:rPr lang="en-US" sz="3200" dirty="0">
                <a:solidFill>
                  <a:srgbClr val="72AD46"/>
                </a:solidFill>
                <a:latin typeface="Arial" panose="020B0604020202020204" pitchFamily="34" charset="0"/>
                <a:cs typeface="Arial" pitchFamily="34" charset="0"/>
              </a:rPr>
              <a:t>Importing interaction data through PSICQUIC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9912" y="2276872"/>
            <a:ext cx="5283413" cy="450912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923928" y="4509120"/>
            <a:ext cx="576064" cy="165618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/>
          <p:cNvSpPr txBox="1"/>
          <p:nvPr/>
        </p:nvSpPr>
        <p:spPr>
          <a:xfrm>
            <a:off x="1403648" y="4896988"/>
            <a:ext cx="24482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rgbClr val="FF0000"/>
                </a:solidFill>
              </a:rPr>
              <a:t>Select source databases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8316416" y="6309320"/>
            <a:ext cx="432048" cy="21602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57200" y="764704"/>
            <a:ext cx="8219256" cy="4525963"/>
          </a:xfrm>
        </p:spPr>
        <p:txBody>
          <a:bodyPr rtlCol="0">
            <a:normAutofit/>
          </a:bodyPr>
          <a:lstStyle/>
          <a:p>
            <a:pPr marL="0" indent="0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Cytoscape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eaLnBrk="1" fontAlgn="auto" hangingPunct="1">
              <a:spcAft>
                <a:spcPts val="0"/>
              </a:spcAft>
              <a:buNone/>
              <a:defRPr/>
            </a:pP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  <a:sym typeface="Wingdings"/>
              </a:rPr>
              <a:t>File  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sym typeface="Wingdings"/>
              </a:rPr>
              <a:t>Import  Network  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  <a:sym typeface="Wingdings"/>
              </a:rPr>
              <a:t>Public Databases…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4585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1"/>
          <p:cNvSpPr>
            <a:spLocks noGrp="1"/>
          </p:cNvSpPr>
          <p:nvPr>
            <p:ph type="title"/>
          </p:nvPr>
        </p:nvSpPr>
        <p:spPr>
          <a:xfrm>
            <a:off x="251520" y="35912"/>
            <a:ext cx="8496944" cy="584776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l" eaLnBrk="0" hangingPunct="0"/>
            <a:r>
              <a:rPr lang="en-US" sz="3200" dirty="0">
                <a:solidFill>
                  <a:srgbClr val="72AD46"/>
                </a:solidFill>
                <a:latin typeface="Arial" panose="020B0604020202020204" pitchFamily="34" charset="0"/>
                <a:cs typeface="Arial" pitchFamily="34" charset="0"/>
              </a:rPr>
              <a:t>Importing interaction data through PSICQUIC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03648" y="764704"/>
            <a:ext cx="66247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 err="1" smtClean="0">
                <a:solidFill>
                  <a:srgbClr val="FF0000"/>
                </a:solidFill>
              </a:rPr>
              <a:t>IMEx</a:t>
            </a:r>
            <a:r>
              <a:rPr lang="en-GB" sz="2800" b="1" dirty="0" smtClean="0">
                <a:solidFill>
                  <a:srgbClr val="FF0000"/>
                </a:solidFill>
              </a:rPr>
              <a:t>-complying databases</a:t>
            </a:r>
            <a:endParaRPr lang="en-GB" sz="2800" b="1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331640" y="1834946"/>
            <a:ext cx="676875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IntAct </a:t>
            </a:r>
          </a:p>
          <a:p>
            <a:pPr algn="ctr"/>
            <a:r>
              <a:rPr lang="en-US" sz="2800" dirty="0"/>
              <a:t>MINT  </a:t>
            </a:r>
          </a:p>
          <a:p>
            <a:pPr algn="ctr"/>
            <a:r>
              <a:rPr lang="en-US" sz="2800" dirty="0" err="1"/>
              <a:t>MatrixDB</a:t>
            </a:r>
            <a:r>
              <a:rPr lang="en-US" sz="2800" dirty="0"/>
              <a:t> </a:t>
            </a:r>
          </a:p>
          <a:p>
            <a:pPr algn="ctr"/>
            <a:r>
              <a:rPr lang="en-US" sz="2800" dirty="0"/>
              <a:t>DIP </a:t>
            </a:r>
          </a:p>
          <a:p>
            <a:pPr algn="ctr"/>
            <a:r>
              <a:rPr lang="en-US" sz="2800" dirty="0"/>
              <a:t>I2D-IMEx</a:t>
            </a:r>
          </a:p>
          <a:p>
            <a:pPr algn="ctr"/>
            <a:r>
              <a:rPr lang="en-US" sz="2800" dirty="0" err="1"/>
              <a:t>UniProt</a:t>
            </a:r>
            <a:r>
              <a:rPr lang="en-US" sz="2800" dirty="0"/>
              <a:t> </a:t>
            </a:r>
          </a:p>
          <a:p>
            <a:pPr algn="ctr"/>
            <a:r>
              <a:rPr lang="en-US" sz="2800" dirty="0"/>
              <a:t>BHF-UCL</a:t>
            </a:r>
          </a:p>
          <a:p>
            <a:pPr algn="ctr"/>
            <a:r>
              <a:rPr lang="en-US" sz="2800" dirty="0" err="1"/>
              <a:t>MolCon</a:t>
            </a:r>
            <a:endParaRPr lang="en-US" sz="2800" dirty="0"/>
          </a:p>
          <a:p>
            <a:pPr algn="ctr"/>
            <a:r>
              <a:rPr lang="en-US" sz="2800" dirty="0" err="1"/>
              <a:t>InnateDB-IMEx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838732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1"/>
          <p:cNvSpPr>
            <a:spLocks noGrp="1"/>
          </p:cNvSpPr>
          <p:nvPr>
            <p:ph type="title"/>
          </p:nvPr>
        </p:nvSpPr>
        <p:spPr>
          <a:xfrm>
            <a:off x="251520" y="35912"/>
            <a:ext cx="8496944" cy="584776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l" eaLnBrk="0" hangingPunct="0"/>
            <a:r>
              <a:rPr lang="en-US" sz="3200" dirty="0">
                <a:solidFill>
                  <a:srgbClr val="72AD46"/>
                </a:solidFill>
                <a:latin typeface="Arial" panose="020B0604020202020204" pitchFamily="34" charset="0"/>
                <a:cs typeface="Arial" pitchFamily="34" charset="0"/>
              </a:rPr>
              <a:t>Importing interaction data through PSICQUIC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4612" y="1871662"/>
            <a:ext cx="3914775" cy="3114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263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pt9ECE.tmp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8772</TotalTime>
  <Words>544</Words>
  <Application>Microsoft Office PowerPoint</Application>
  <PresentationFormat>On-screen Show (4:3)</PresentationFormat>
  <Paragraphs>142</Paragraphs>
  <Slides>22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0" baseType="lpstr">
      <vt:lpstr>Arial</vt:lpstr>
      <vt:lpstr>Calibri</vt:lpstr>
      <vt:lpstr>Geneva</vt:lpstr>
      <vt:lpstr>HelveticaNeueLT Pro 35 Th</vt:lpstr>
      <vt:lpstr>HelveticaNeueLT Pro 45 Lt</vt:lpstr>
      <vt:lpstr>Times New Roman</vt:lpstr>
      <vt:lpstr>Wingdings</vt:lpstr>
      <vt:lpstr>ppt9ECE.tmp</vt:lpstr>
      <vt:lpstr>Building and analyzing networks with Cytoscape and PSICQUIC</vt:lpstr>
      <vt:lpstr>Workflow</vt:lpstr>
      <vt:lpstr>PowerPoint Presentation</vt:lpstr>
      <vt:lpstr>PowerPoint Presentation</vt:lpstr>
      <vt:lpstr>Workflow</vt:lpstr>
      <vt:lpstr>Importing interaction data through PSICQUIC</vt:lpstr>
      <vt:lpstr>Importing interaction data through PSICQUIC</vt:lpstr>
      <vt:lpstr>Importing interaction data through PSICQUIC</vt:lpstr>
      <vt:lpstr>Importing interaction data through PSICQUIC</vt:lpstr>
      <vt:lpstr>Importing interaction data through PSICQUIC</vt:lpstr>
      <vt:lpstr>Workflow</vt:lpstr>
      <vt:lpstr>Visualizing the network</vt:lpstr>
      <vt:lpstr>Visualizing the network</vt:lpstr>
      <vt:lpstr>PowerPoint Presentation</vt:lpstr>
      <vt:lpstr>Workflow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s k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s k</dc:creator>
  <cp:lastModifiedBy>Christopher Taylor (TGAC)</cp:lastModifiedBy>
  <cp:revision>543</cp:revision>
  <cp:lastPrinted>2013-04-23T16:04:19Z</cp:lastPrinted>
  <dcterms:created xsi:type="dcterms:W3CDTF">2010-02-04T09:26:14Z</dcterms:created>
  <dcterms:modified xsi:type="dcterms:W3CDTF">2016-07-25T12:01:49Z</dcterms:modified>
</cp:coreProperties>
</file>